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83" r:id="rId5"/>
    <p:sldMasterId id="2147483693" r:id="rId6"/>
  </p:sldMasterIdLst>
  <p:notesMasterIdLst>
    <p:notesMasterId r:id="rId25"/>
  </p:notesMasterIdLst>
  <p:handoutMasterIdLst>
    <p:handoutMasterId r:id="rId26"/>
  </p:handoutMasterIdLst>
  <p:sldIdLst>
    <p:sldId id="321" r:id="rId7"/>
    <p:sldId id="270" r:id="rId8"/>
    <p:sldId id="322" r:id="rId9"/>
    <p:sldId id="305" r:id="rId10"/>
    <p:sldId id="288" r:id="rId11"/>
    <p:sldId id="277" r:id="rId12"/>
    <p:sldId id="286" r:id="rId13"/>
    <p:sldId id="326" r:id="rId14"/>
    <p:sldId id="327" r:id="rId15"/>
    <p:sldId id="323" r:id="rId16"/>
    <p:sldId id="331" r:id="rId17"/>
    <p:sldId id="332" r:id="rId18"/>
    <p:sldId id="306" r:id="rId19"/>
    <p:sldId id="313" r:id="rId20"/>
    <p:sldId id="328" r:id="rId21"/>
    <p:sldId id="330" r:id="rId22"/>
    <p:sldId id="294" r:id="rId23"/>
    <p:sldId id="32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erine Croft" initials="CC" lastIdx="58" clrIdx="0">
    <p:extLst>
      <p:ext uri="{19B8F6BF-5375-455C-9EA6-DF929625EA0E}">
        <p15:presenceInfo xmlns:p15="http://schemas.microsoft.com/office/powerpoint/2012/main" userId="c3f87784497d43f8" providerId="Windows Live"/>
      </p:ext>
    </p:extLst>
  </p:cmAuthor>
  <p:cmAuthor id="2" name="Jennifer Ferguson" initials="JF" lastIdx="4" clrIdx="1">
    <p:extLst>
      <p:ext uri="{19B8F6BF-5375-455C-9EA6-DF929625EA0E}">
        <p15:presenceInfo xmlns:p15="http://schemas.microsoft.com/office/powerpoint/2012/main" userId="S-1-5-21-1331150474-4203134591-2286422345-5497" providerId="AD"/>
      </p:ext>
    </p:extLst>
  </p:cmAuthor>
  <p:cmAuthor id="3" name="Caroline Chalke" initials="CC" lastIdx="10" clrIdx="2">
    <p:extLst>
      <p:ext uri="{19B8F6BF-5375-455C-9EA6-DF929625EA0E}">
        <p15:presenceInfo xmlns:p15="http://schemas.microsoft.com/office/powerpoint/2012/main" userId="S-1-5-21-1331150474-4203134591-2286422345-23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0C76"/>
    <a:srgbClr val="BB6A98"/>
    <a:srgbClr val="A0A522"/>
    <a:srgbClr val="17428B"/>
    <a:srgbClr val="1999D4"/>
    <a:srgbClr val="E28700"/>
    <a:srgbClr val="7BCB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638" autoAdjust="0"/>
    <p:restoredTop sz="95033" autoAdjust="0"/>
  </p:normalViewPr>
  <p:slideViewPr>
    <p:cSldViewPr snapToGrid="0">
      <p:cViewPr varScale="1">
        <p:scale>
          <a:sx n="103" d="100"/>
          <a:sy n="103" d="100"/>
        </p:scale>
        <p:origin x="654"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p:scale>
          <a:sx n="80" d="100"/>
          <a:sy n="80" d="100"/>
        </p:scale>
        <p:origin x="5832" y="128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16337E6-6BEA-4891-BA4C-03122E4F3692}" type="datetimeFigureOut">
              <a:rPr lang="en-GB" smtClean="0"/>
              <a:t>09/10/2026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43F079-8787-42C7-A1E2-F3AB77833DF5}" type="slidenum">
              <a:rPr lang="en-GB" smtClean="0"/>
              <a:t>‹#›</a:t>
            </a:fld>
            <a:endParaRPr lang="en-GB"/>
          </a:p>
        </p:txBody>
      </p:sp>
    </p:spTree>
    <p:extLst>
      <p:ext uri="{BB962C8B-B14F-4D97-AF65-F5344CB8AC3E}">
        <p14:creationId xmlns:p14="http://schemas.microsoft.com/office/powerpoint/2010/main" val="10405376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EE73F2-55BE-4DED-BD00-A7CC6FAF8851}" type="datetimeFigureOut">
              <a:rPr lang="en-GB" smtClean="0"/>
              <a:t>09/10/2026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DFBC5D-9444-4997-B900-DD869E0474B9}" type="slidenum">
              <a:rPr lang="en-GB" smtClean="0"/>
              <a:t>‹#›</a:t>
            </a:fld>
            <a:endParaRPr lang="en-GB"/>
          </a:p>
        </p:txBody>
      </p:sp>
    </p:spTree>
    <p:extLst>
      <p:ext uri="{BB962C8B-B14F-4D97-AF65-F5344CB8AC3E}">
        <p14:creationId xmlns:p14="http://schemas.microsoft.com/office/powerpoint/2010/main" val="297426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Insert the school logo, date, time and name of presenter</a:t>
            </a:r>
          </a:p>
          <a:p>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Encourage parents to look around the classroom/provision for the first 10 minutes.</a:t>
            </a:r>
            <a:endParaRPr lang="en-US"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Room</a:t>
            </a:r>
            <a:r>
              <a:rPr lang="en-GB" sz="1200" b="1" kern="1200" baseline="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Set up </a:t>
            </a:r>
            <a:r>
              <a:rPr lang="en-GB" sz="1200" kern="1200" dirty="0">
                <a:solidFill>
                  <a:schemeClr val="tx1"/>
                </a:solidFill>
                <a:effectLst/>
                <a:latin typeface="+mn-lt"/>
                <a:ea typeface="+mn-ea"/>
                <a:cs typeface="+mn-cs"/>
              </a:rPr>
              <a:t>– Think about the best way to arrange the seating, keeping in mind that you will want all parents to see the presentation and to be able to talk in small groups. You may want to play music and offer refreshments as parents arrive.</a:t>
            </a:r>
            <a:endParaRPr lang="en-US"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Give out </a:t>
            </a:r>
            <a:r>
              <a:rPr lang="en-GB" sz="1200" b="1" kern="1200" dirty="0">
                <a:solidFill>
                  <a:schemeClr val="tx1"/>
                </a:solidFill>
                <a:effectLst/>
                <a:latin typeface="+mn-lt"/>
                <a:ea typeface="+mn-ea"/>
                <a:cs typeface="+mn-cs"/>
              </a:rPr>
              <a:t>induction packs </a:t>
            </a:r>
            <a:r>
              <a:rPr lang="en-GB" sz="1200" kern="1200" dirty="0">
                <a:solidFill>
                  <a:schemeClr val="tx1"/>
                </a:solidFill>
                <a:effectLst/>
                <a:latin typeface="+mn-lt"/>
                <a:ea typeface="+mn-ea"/>
                <a:cs typeface="+mn-cs"/>
              </a:rPr>
              <a:t>as parents enter and keep a register so that you know who has attended. </a:t>
            </a:r>
            <a:endParaRPr lang="en-US"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Make sure the </a:t>
            </a:r>
            <a:r>
              <a:rPr lang="en-GB" sz="1200" b="1" kern="1200" dirty="0">
                <a:solidFill>
                  <a:schemeClr val="tx1"/>
                </a:solidFill>
                <a:effectLst/>
                <a:latin typeface="+mn-lt"/>
                <a:ea typeface="+mn-ea"/>
                <a:cs typeface="+mn-cs"/>
              </a:rPr>
              <a:t>evaluation sheets/post-its and pens/pencils </a:t>
            </a:r>
            <a:r>
              <a:rPr lang="en-GB" sz="1200" kern="1200" dirty="0">
                <a:solidFill>
                  <a:schemeClr val="tx1"/>
                </a:solidFill>
                <a:effectLst/>
                <a:latin typeface="+mn-lt"/>
                <a:ea typeface="+mn-ea"/>
                <a:cs typeface="+mn-cs"/>
              </a:rPr>
              <a:t>are on the chairs/tables for parents to access during the induction.</a:t>
            </a:r>
          </a:p>
          <a:p>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Welcome the parents/carers and introduce yourself</a:t>
            </a:r>
            <a:endParaRPr lang="en-GB" dirty="0">
              <a:cs typeface="Calibri" panose="020F0502020204030204"/>
            </a:endParaRPr>
          </a:p>
        </p:txBody>
      </p:sp>
      <p:sp>
        <p:nvSpPr>
          <p:cNvPr id="4" name="Slide Number Placeholder 3"/>
          <p:cNvSpPr>
            <a:spLocks noGrp="1"/>
          </p:cNvSpPr>
          <p:nvPr>
            <p:ph type="sldNum" sz="quarter" idx="10"/>
          </p:nvPr>
        </p:nvSpPr>
        <p:spPr/>
        <p:txBody>
          <a:bodyPr/>
          <a:lstStyle/>
          <a:p>
            <a:fld id="{53DFBC5D-9444-4997-B900-DD869E0474B9}" type="slidenum">
              <a:rPr lang="en-GB" smtClean="0"/>
              <a:t>1</a:t>
            </a:fld>
            <a:endParaRPr lang="en-GB"/>
          </a:p>
        </p:txBody>
      </p:sp>
    </p:spTree>
    <p:extLst>
      <p:ext uri="{BB962C8B-B14F-4D97-AF65-F5344CB8AC3E}">
        <p14:creationId xmlns:p14="http://schemas.microsoft.com/office/powerpoint/2010/main" val="3593491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Insert own school photos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1" dirty="0"/>
          </a:p>
          <a:p>
            <a:pPr lvl="0"/>
            <a:r>
              <a:rPr lang="en-US" sz="1200" kern="1200" dirty="0">
                <a:solidFill>
                  <a:schemeClr val="tx1"/>
                </a:solidFill>
                <a:effectLst/>
                <a:latin typeface="+mn-lt"/>
                <a:ea typeface="+mn-ea"/>
                <a:cs typeface="+mn-cs"/>
              </a:rPr>
              <a:t>The curriculum for every child under the age of 5</a:t>
            </a:r>
          </a:p>
          <a:p>
            <a:pPr lv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Parents as partners</a:t>
            </a:r>
          </a:p>
          <a:p>
            <a:pPr lv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What this school does specifically – policies, expectations </a:t>
            </a:r>
            <a:r>
              <a:rPr lang="en-GB" sz="1200" kern="1200" dirty="0" err="1">
                <a:solidFill>
                  <a:schemeClr val="tx1"/>
                </a:solidFill>
                <a:effectLst/>
                <a:latin typeface="+mn-lt"/>
                <a:ea typeface="+mn-ea"/>
                <a:cs typeface="+mn-cs"/>
              </a:rPr>
              <a:t>etc</a:t>
            </a:r>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marL="0" indent="0">
              <a:buNone/>
            </a:pPr>
            <a:endParaRPr lang="en-GB" dirty="0"/>
          </a:p>
        </p:txBody>
      </p:sp>
      <p:sp>
        <p:nvSpPr>
          <p:cNvPr id="4" name="Slide Number Placeholder 3"/>
          <p:cNvSpPr>
            <a:spLocks noGrp="1"/>
          </p:cNvSpPr>
          <p:nvPr>
            <p:ph type="sldNum" sz="quarter" idx="10"/>
          </p:nvPr>
        </p:nvSpPr>
        <p:spPr/>
        <p:txBody>
          <a:bodyPr/>
          <a:lstStyle/>
          <a:p>
            <a:fld id="{53DFBC5D-9444-4997-B900-DD869E0474B9}" type="slidenum">
              <a:rPr lang="en-GB" smtClean="0"/>
              <a:t>2</a:t>
            </a:fld>
            <a:endParaRPr lang="en-GB"/>
          </a:p>
        </p:txBody>
      </p:sp>
    </p:spTree>
    <p:extLst>
      <p:ext uri="{BB962C8B-B14F-4D97-AF65-F5344CB8AC3E}">
        <p14:creationId xmlns:p14="http://schemas.microsoft.com/office/powerpoint/2010/main" val="2982148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48D10-6A30-BCD1-792D-3D023F720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727DD4-8788-DC32-5245-2CCEB4B40E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875191-FC70-4FD2-D9C1-82AD6A4215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Insert own school photos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1" dirty="0"/>
          </a:p>
          <a:p>
            <a:pPr lvl="0"/>
            <a:r>
              <a:rPr lang="en-US" sz="1200" kern="1200" dirty="0">
                <a:solidFill>
                  <a:schemeClr val="tx1"/>
                </a:solidFill>
                <a:effectLst/>
                <a:latin typeface="+mn-lt"/>
                <a:ea typeface="+mn-ea"/>
                <a:cs typeface="+mn-cs"/>
              </a:rPr>
              <a:t>The curriculum for every child under the age of 5</a:t>
            </a:r>
          </a:p>
          <a:p>
            <a:pPr lv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Parents as partners</a:t>
            </a:r>
          </a:p>
          <a:p>
            <a:pPr lv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What this school does specifically – policies, expectations </a:t>
            </a:r>
            <a:r>
              <a:rPr lang="en-GB" sz="1200" kern="1200" dirty="0" err="1">
                <a:solidFill>
                  <a:schemeClr val="tx1"/>
                </a:solidFill>
                <a:effectLst/>
                <a:latin typeface="+mn-lt"/>
                <a:ea typeface="+mn-ea"/>
                <a:cs typeface="+mn-cs"/>
              </a:rPr>
              <a:t>etc</a:t>
            </a:r>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marL="0" indent="0">
              <a:buNone/>
            </a:pPr>
            <a:endParaRPr lang="en-GB" dirty="0"/>
          </a:p>
        </p:txBody>
      </p:sp>
      <p:sp>
        <p:nvSpPr>
          <p:cNvPr id="4" name="Slide Number Placeholder 3">
            <a:extLst>
              <a:ext uri="{FF2B5EF4-FFF2-40B4-BE49-F238E27FC236}">
                <a16:creationId xmlns:a16="http://schemas.microsoft.com/office/drawing/2014/main" id="{5DDEFA8F-B351-FB1A-FBBA-27C9895FA0B2}"/>
              </a:ext>
            </a:extLst>
          </p:cNvPr>
          <p:cNvSpPr>
            <a:spLocks noGrp="1"/>
          </p:cNvSpPr>
          <p:nvPr>
            <p:ph type="sldNum" sz="quarter" idx="10"/>
          </p:nvPr>
        </p:nvSpPr>
        <p:spPr/>
        <p:txBody>
          <a:bodyPr/>
          <a:lstStyle/>
          <a:p>
            <a:fld id="{53DFBC5D-9444-4997-B900-DD869E0474B9}" type="slidenum">
              <a:rPr lang="en-GB" smtClean="0"/>
              <a:t>3</a:t>
            </a:fld>
            <a:endParaRPr lang="en-GB"/>
          </a:p>
        </p:txBody>
      </p:sp>
    </p:spTree>
    <p:extLst>
      <p:ext uri="{BB962C8B-B14F-4D97-AF65-F5344CB8AC3E}">
        <p14:creationId xmlns:p14="http://schemas.microsoft.com/office/powerpoint/2010/main" val="4116442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EBC7304-D35C-4D84-A13D-45B2CF70C92E}" type="slidenum">
              <a:rPr lang="en-GB" altLang="en-US"/>
              <a:pPr eaLnBrk="1" hangingPunct="1">
                <a:spcBef>
                  <a:spcPct val="0"/>
                </a:spcBef>
              </a:pPr>
              <a:t>4</a:t>
            </a:fld>
            <a:endParaRPr lang="en-GB"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r>
              <a:rPr lang="en-GB" sz="1200" kern="1200" dirty="0">
                <a:solidFill>
                  <a:schemeClr val="tx1"/>
                </a:solidFill>
                <a:effectLst/>
                <a:latin typeface="+mn-lt"/>
                <a:ea typeface="+mn-ea"/>
                <a:cs typeface="+mn-cs"/>
              </a:rPr>
              <a:t>Use a piece of video to support discussions about children’s learning in relation to the areas of learning in the EYFS. </a:t>
            </a:r>
            <a:r>
              <a:rPr lang="en-GB" sz="1200" i="0" kern="1200" dirty="0">
                <a:solidFill>
                  <a:schemeClr val="tx1"/>
                </a:solidFill>
                <a:effectLst/>
                <a:latin typeface="+mn-lt"/>
                <a:ea typeface="+mn-ea"/>
                <a:cs typeface="+mn-cs"/>
              </a:rPr>
              <a:t>It</a:t>
            </a:r>
            <a:r>
              <a:rPr lang="en-GB" sz="1200" i="0" kern="1200" baseline="0" dirty="0">
                <a:solidFill>
                  <a:schemeClr val="tx1"/>
                </a:solidFill>
                <a:effectLst/>
                <a:latin typeface="+mn-lt"/>
                <a:ea typeface="+mn-ea"/>
                <a:cs typeface="+mn-cs"/>
              </a:rPr>
              <a:t> is best to use</a:t>
            </a:r>
            <a:r>
              <a:rPr lang="en-GB" sz="1200" i="0" kern="1200" dirty="0">
                <a:solidFill>
                  <a:schemeClr val="tx1"/>
                </a:solidFill>
                <a:effectLst/>
                <a:latin typeface="+mn-lt"/>
                <a:ea typeface="+mn-ea"/>
                <a:cs typeface="+mn-cs"/>
              </a:rPr>
              <a:t> a video from your school/setting which shows children involved in child-initiated play</a:t>
            </a:r>
            <a:r>
              <a:rPr lang="en-GB" sz="1200" i="0" kern="1200" baseline="0" dirty="0">
                <a:solidFill>
                  <a:schemeClr val="tx1"/>
                </a:solidFill>
                <a:effectLst/>
                <a:latin typeface="+mn-lt"/>
                <a:ea typeface="+mn-ea"/>
                <a:cs typeface="+mn-cs"/>
              </a:rPr>
              <a:t>.</a:t>
            </a:r>
            <a:r>
              <a:rPr lang="en-GB" sz="1200" i="0" kern="1200" dirty="0">
                <a:solidFill>
                  <a:schemeClr val="tx1"/>
                </a:solidFill>
                <a:effectLst/>
                <a:latin typeface="+mn-lt"/>
                <a:ea typeface="+mn-ea"/>
                <a:cs typeface="+mn-cs"/>
              </a:rPr>
              <a:t> Ask the parents/carers what they think the children are learning and relate to the Prime and Specific areas of learning to demonstrate learning in the EYFS.</a:t>
            </a:r>
            <a:endParaRPr lang="en-US" sz="1200" i="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purpose of this is to emphasis learning through play and how high-quality play will involve many of the areas of learning. Explain the adult role’s in supporting and extending learning through play. Emphasise how every child is unique, developing at their own rates, and in their own ways</a:t>
            </a:r>
            <a:r>
              <a:rPr lang="en-US" sz="1200" kern="1200" dirty="0">
                <a:solidFill>
                  <a:schemeClr val="tx1"/>
                </a:solidFill>
                <a:effectLst/>
                <a:latin typeface="+mn-lt"/>
                <a:ea typeface="+mn-ea"/>
                <a:cs typeface="+mn-cs"/>
              </a:rPr>
              <a:t>.</a:t>
            </a:r>
          </a:p>
          <a:p>
            <a:r>
              <a:rPr lang="en-GB"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1287938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School</a:t>
            </a:r>
            <a:r>
              <a:rPr lang="en-GB" sz="1200" i="1" kern="1200" baseline="0" dirty="0">
                <a:solidFill>
                  <a:schemeClr val="tx1"/>
                </a:solidFill>
                <a:effectLst/>
                <a:latin typeface="+mn-lt"/>
                <a:ea typeface="+mn-ea"/>
                <a:cs typeface="+mn-cs"/>
              </a:rPr>
              <a:t> insert own photos</a:t>
            </a:r>
          </a:p>
          <a:p>
            <a:r>
              <a:rPr lang="en-GB" sz="1200" kern="1200" dirty="0">
                <a:solidFill>
                  <a:schemeClr val="tx1"/>
                </a:solidFill>
                <a:effectLst/>
                <a:latin typeface="+mn-lt"/>
                <a:ea typeface="+mn-ea"/>
                <a:cs typeface="+mn-cs"/>
              </a:rPr>
              <a:t>Explain that alongside the Areas of Development we look at the ways in which children learn.</a:t>
            </a:r>
          </a:p>
          <a:p>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focus of the </a:t>
            </a:r>
            <a:r>
              <a:rPr lang="en-GB" sz="1200" kern="1200" dirty="0" err="1">
                <a:solidFill>
                  <a:schemeClr val="tx1"/>
                </a:solidFill>
                <a:effectLst/>
                <a:latin typeface="+mn-lt"/>
                <a:ea typeface="+mn-ea"/>
                <a:cs typeface="+mn-cs"/>
              </a:rPr>
              <a:t>CoEL</a:t>
            </a:r>
            <a:r>
              <a:rPr lang="en-GB" sz="1200" kern="1200" dirty="0">
                <a:solidFill>
                  <a:schemeClr val="tx1"/>
                </a:solidFill>
                <a:effectLst/>
                <a:latin typeface="+mn-lt"/>
                <a:ea typeface="+mn-ea"/>
                <a:cs typeface="+mn-cs"/>
              </a:rPr>
              <a:t> is on how children learn rather than what they learn i.e. process over outcome. This allows for teachers/practitioners to provide the right type of learning opportunities.</a:t>
            </a:r>
            <a:endParaRPr lang="en-US" sz="1200" kern="1200" dirty="0">
              <a:solidFill>
                <a:schemeClr val="tx1"/>
              </a:solidFill>
              <a:effectLst/>
              <a:latin typeface="+mn-lt"/>
              <a:ea typeface="+mn-ea"/>
              <a:cs typeface="+mn-cs"/>
            </a:endParaRPr>
          </a:p>
          <a:p>
            <a:endParaRPr lang="en-GB" sz="1200" b="1" u="sng" kern="1200" dirty="0">
              <a:solidFill>
                <a:schemeClr val="tx1"/>
              </a:solidFill>
              <a:effectLst/>
              <a:latin typeface="+mn-lt"/>
              <a:ea typeface="+mn-ea"/>
              <a:cs typeface="+mn-cs"/>
            </a:endParaRPr>
          </a:p>
          <a:p>
            <a:r>
              <a:rPr lang="en-GB" sz="1200" b="1" u="sng" kern="1200" dirty="0">
                <a:solidFill>
                  <a:schemeClr val="tx1"/>
                </a:solidFill>
                <a:effectLst/>
                <a:latin typeface="+mn-lt"/>
                <a:ea typeface="+mn-ea"/>
                <a:cs typeface="+mn-cs"/>
              </a:rPr>
              <a:t>Optional</a:t>
            </a:r>
            <a:r>
              <a:rPr lang="en-GB" sz="1200" b="1" u="sng" kern="1200" baseline="0" dirty="0">
                <a:solidFill>
                  <a:schemeClr val="tx1"/>
                </a:solidFill>
                <a:effectLst/>
                <a:latin typeface="+mn-lt"/>
                <a:ea typeface="+mn-ea"/>
                <a:cs typeface="+mn-cs"/>
              </a:rPr>
              <a:t> to do the following dependent on the needs of your community and parents/carers</a:t>
            </a:r>
            <a:endParaRPr lang="en-GB" sz="1200" b="1" u="sng"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Activity</a:t>
            </a:r>
            <a:r>
              <a:rPr lang="en-GB" sz="1200" kern="1200" dirty="0">
                <a:solidFill>
                  <a:schemeClr val="tx1"/>
                </a:solidFill>
                <a:effectLst/>
                <a:latin typeface="+mn-lt"/>
                <a:ea typeface="+mn-ea"/>
                <a:cs typeface="+mn-cs"/>
              </a:rPr>
              <a:t> - ask the parents to look at the photographs and discuss which of the characteristics of effective learning they think the child/children might be demonstrating.  </a:t>
            </a:r>
          </a:p>
          <a:p>
            <a:r>
              <a:rPr lang="en-GB" sz="1200" b="1" kern="1200" dirty="0">
                <a:solidFill>
                  <a:schemeClr val="tx1"/>
                </a:solidFill>
                <a:effectLst/>
                <a:latin typeface="+mn-lt"/>
                <a:ea typeface="+mn-ea"/>
                <a:cs typeface="+mn-cs"/>
              </a:rPr>
              <a:t>Alternatively: </a:t>
            </a:r>
            <a:r>
              <a:rPr lang="en-GB" sz="1200" b="0" kern="1200" dirty="0">
                <a:solidFill>
                  <a:schemeClr val="tx1"/>
                </a:solidFill>
                <a:effectLst/>
                <a:latin typeface="+mn-lt"/>
                <a:ea typeface="+mn-ea"/>
                <a:cs typeface="+mn-cs"/>
              </a:rPr>
              <a:t>Share some of your own photographs</a:t>
            </a:r>
            <a:r>
              <a:rPr lang="en-GB" sz="1200" b="0" kern="1200" baseline="0" dirty="0">
                <a:solidFill>
                  <a:schemeClr val="tx1"/>
                </a:solidFill>
                <a:effectLst/>
                <a:latin typeface="+mn-lt"/>
                <a:ea typeface="+mn-ea"/>
                <a:cs typeface="+mn-cs"/>
              </a:rPr>
              <a:t> and provide examples of how the children are learning through play</a:t>
            </a:r>
            <a:endParaRPr lang="en-US"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 </a:t>
            </a:r>
            <a:endParaRPr lang="en-US" sz="1200" b="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53DFBC5D-9444-4997-B900-DD869E0474B9}" type="slidenum">
              <a:rPr lang="en-GB" smtClean="0"/>
              <a:t>5</a:t>
            </a:fld>
            <a:endParaRPr lang="en-GB"/>
          </a:p>
        </p:txBody>
      </p:sp>
    </p:spTree>
    <p:extLst>
      <p:ext uri="{BB962C8B-B14F-4D97-AF65-F5344CB8AC3E}">
        <p14:creationId xmlns:p14="http://schemas.microsoft.com/office/powerpoint/2010/main" val="1802065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Insert the school’s/setting’s routine using parent friendly language and the lead person explaining what each part of the routine means. </a:t>
            </a: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Go through this and explain each session </a:t>
            </a:r>
            <a:r>
              <a:rPr lang="en-GB" sz="1200" i="1" kern="1200" dirty="0" err="1">
                <a:solidFill>
                  <a:schemeClr val="tx1"/>
                </a:solidFill>
                <a:effectLst/>
                <a:latin typeface="+mn-lt"/>
                <a:ea typeface="+mn-ea"/>
                <a:cs typeface="+mn-cs"/>
              </a:rPr>
              <a:t>eg</a:t>
            </a:r>
            <a:r>
              <a:rPr lang="en-GB" sz="1200" i="1" kern="1200" dirty="0">
                <a:solidFill>
                  <a:schemeClr val="tx1"/>
                </a:solidFill>
                <a:effectLst/>
                <a:latin typeface="+mn-lt"/>
                <a:ea typeface="+mn-ea"/>
                <a:cs typeface="+mn-cs"/>
              </a:rPr>
              <a:t>. child initiated activities and self-registration</a:t>
            </a:r>
            <a:endParaRPr lang="en-US"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Suggestion – add a photo of the school’s/setting’s visual timetable </a:t>
            </a:r>
          </a:p>
          <a:p>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Remember routines are adaptable throughout the year and change in response to the cohorts needs</a:t>
            </a:r>
          </a:p>
          <a:p>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GB" i="0" dirty="0">
              <a:cs typeface="Calibri"/>
            </a:endParaRPr>
          </a:p>
        </p:txBody>
      </p:sp>
      <p:sp>
        <p:nvSpPr>
          <p:cNvPr id="4" name="Slide Number Placeholder 3"/>
          <p:cNvSpPr>
            <a:spLocks noGrp="1"/>
          </p:cNvSpPr>
          <p:nvPr>
            <p:ph type="sldNum" sz="quarter" idx="10"/>
          </p:nvPr>
        </p:nvSpPr>
        <p:spPr/>
        <p:txBody>
          <a:bodyPr/>
          <a:lstStyle/>
          <a:p>
            <a:fld id="{53DFBC5D-9444-4997-B900-DD869E0474B9}" type="slidenum">
              <a:rPr lang="en-GB" smtClean="0"/>
              <a:t>6</a:t>
            </a:fld>
            <a:endParaRPr lang="en-GB"/>
          </a:p>
        </p:txBody>
      </p:sp>
    </p:spTree>
    <p:extLst>
      <p:ext uri="{BB962C8B-B14F-4D97-AF65-F5344CB8AC3E}">
        <p14:creationId xmlns:p14="http://schemas.microsoft.com/office/powerpoint/2010/main" val="1774444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Optional</a:t>
            </a:r>
            <a:r>
              <a:rPr lang="en-US" sz="1200" b="1" i="0" kern="1200" baseline="0" dirty="0">
                <a:solidFill>
                  <a:schemeClr val="tx1"/>
                </a:solidFill>
                <a:effectLst/>
                <a:latin typeface="+mn-lt"/>
                <a:ea typeface="+mn-ea"/>
                <a:cs typeface="+mn-cs"/>
              </a:rPr>
              <a:t> (or you may want to use this at a second session)</a:t>
            </a:r>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If preferred insert photos of the ways in which children learn in your school/provision.</a:t>
            </a: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Consider displaying examples resources used in school to support learning for parents/carers to explore.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Optional</a:t>
            </a:r>
            <a:r>
              <a:rPr lang="en-GB" sz="1200" b="1" kern="1200" baseline="0" dirty="0">
                <a:solidFill>
                  <a:schemeClr val="tx1"/>
                </a:solidFill>
                <a:effectLst/>
                <a:latin typeface="+mn-lt"/>
                <a:ea typeface="+mn-ea"/>
                <a:cs typeface="+mn-cs"/>
              </a:rPr>
              <a:t> to do the following dependent on the needs of your community and parents/carers</a:t>
            </a:r>
            <a:endParaRPr lang="en-US"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Activity</a:t>
            </a:r>
            <a:r>
              <a:rPr lang="en-GB" sz="1200" kern="1200" dirty="0">
                <a:solidFill>
                  <a:schemeClr val="tx1"/>
                </a:solidFill>
                <a:effectLst/>
                <a:latin typeface="+mn-lt"/>
                <a:ea typeface="+mn-ea"/>
                <a:cs typeface="+mn-cs"/>
              </a:rPr>
              <a:t> – Parents look at each of the photos and consider what is being learnt/developed. Encourage parents to discuss what they can see and what children might be learning in these situations. Parents/carers to be given a copy of the photos on the slide so that they can make notes and take it away to share with other family members.</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discussion following the activity give a short explanation of why the activity in each photo is beneficial e.g. hanging from bars to build upper body strength (writing), listening to adults read a book (story time), board games (mathematics), sand/water play (problem solving), clearly labelled drawers/shelves (independence), role-play/collaborative play (make friends).</a:t>
            </a:r>
            <a:endParaRPr lang="en-US"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53DFBC5D-9444-4997-B900-DD869E0474B9}" type="slidenum">
              <a:rPr lang="en-GB" smtClean="0"/>
              <a:t>7</a:t>
            </a:fld>
            <a:endParaRPr lang="en-GB"/>
          </a:p>
        </p:txBody>
      </p:sp>
    </p:spTree>
    <p:extLst>
      <p:ext uri="{BB962C8B-B14F-4D97-AF65-F5344CB8AC3E}">
        <p14:creationId xmlns:p14="http://schemas.microsoft.com/office/powerpoint/2010/main" val="2156781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EDA5E-B768-1442-C306-7095FE4BAE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99F1B2-1166-73FE-7358-BC58A79BA2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715DC-9743-400F-EE5F-CD74857D3D0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Optional</a:t>
            </a:r>
            <a:r>
              <a:rPr lang="en-US" sz="1200" b="1" i="0" kern="1200" baseline="0" dirty="0">
                <a:solidFill>
                  <a:schemeClr val="tx1"/>
                </a:solidFill>
                <a:effectLst/>
                <a:latin typeface="+mn-lt"/>
                <a:ea typeface="+mn-ea"/>
                <a:cs typeface="+mn-cs"/>
              </a:rPr>
              <a:t> (or you may want to use this at a second session)</a:t>
            </a:r>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If preferred insert photos of the ways in which children learn in your school/provision.</a:t>
            </a: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Consider displaying examples resources used in school to support learning for parents/carers to explore.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Optional</a:t>
            </a:r>
            <a:r>
              <a:rPr lang="en-GB" sz="1200" b="1" kern="1200" baseline="0" dirty="0">
                <a:solidFill>
                  <a:schemeClr val="tx1"/>
                </a:solidFill>
                <a:effectLst/>
                <a:latin typeface="+mn-lt"/>
                <a:ea typeface="+mn-ea"/>
                <a:cs typeface="+mn-cs"/>
              </a:rPr>
              <a:t> to do the following dependent on the needs of your community and parents/carers</a:t>
            </a:r>
            <a:endParaRPr lang="en-US"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Activity</a:t>
            </a:r>
            <a:r>
              <a:rPr lang="en-GB" sz="1200" kern="1200" dirty="0">
                <a:solidFill>
                  <a:schemeClr val="tx1"/>
                </a:solidFill>
                <a:effectLst/>
                <a:latin typeface="+mn-lt"/>
                <a:ea typeface="+mn-ea"/>
                <a:cs typeface="+mn-cs"/>
              </a:rPr>
              <a:t> – Parents look at each of the photos and consider what is being learnt/developed. Encourage parents to discuss what they can see and what children might be learning in these situations. Parents/carers to be given a copy of the photos on the slide so that they can make notes and take it away to share with other family members.</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discussion following the activity give a short explanation of why the activity in each photo is beneficial e.g. hanging from bars to build upper body strength (writing), listening to adults read a book (story time), board games (mathematics), sand/water play (problem solving), clearly labelled drawers/shelves (independence), role-play/collaborative play (make friends).</a:t>
            </a:r>
            <a:endParaRPr lang="en-US"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DC2E97B7-08AC-87DA-ACF9-03AB1F497122}"/>
              </a:ext>
            </a:extLst>
          </p:cNvPr>
          <p:cNvSpPr>
            <a:spLocks noGrp="1"/>
          </p:cNvSpPr>
          <p:nvPr>
            <p:ph type="sldNum" sz="quarter" idx="10"/>
          </p:nvPr>
        </p:nvSpPr>
        <p:spPr/>
        <p:txBody>
          <a:bodyPr/>
          <a:lstStyle/>
          <a:p>
            <a:fld id="{53DFBC5D-9444-4997-B900-DD869E0474B9}" type="slidenum">
              <a:rPr lang="en-GB" smtClean="0"/>
              <a:t>8</a:t>
            </a:fld>
            <a:endParaRPr lang="en-GB"/>
          </a:p>
        </p:txBody>
      </p:sp>
    </p:spTree>
    <p:extLst>
      <p:ext uri="{BB962C8B-B14F-4D97-AF65-F5344CB8AC3E}">
        <p14:creationId xmlns:p14="http://schemas.microsoft.com/office/powerpoint/2010/main" val="1803095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32B64-5112-2CBC-C300-C2095F5B2F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7C85EE-75B4-AE2F-B0B6-1394A1214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BE3004-8264-3607-FE56-B91570AB93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Optional</a:t>
            </a:r>
            <a:r>
              <a:rPr lang="en-US" sz="1200" b="1" i="0" kern="1200" baseline="0" dirty="0">
                <a:solidFill>
                  <a:schemeClr val="tx1"/>
                </a:solidFill>
                <a:effectLst/>
                <a:latin typeface="+mn-lt"/>
                <a:ea typeface="+mn-ea"/>
                <a:cs typeface="+mn-cs"/>
              </a:rPr>
              <a:t> (or you may want to use this at a second session)</a:t>
            </a:r>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If preferred insert photos of the ways in which children learn in your school/provision.</a:t>
            </a: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Consider displaying examples resources used in school to support learning for parents/carers to explore.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Optional</a:t>
            </a:r>
            <a:r>
              <a:rPr lang="en-GB" sz="1200" b="1" kern="1200" baseline="0" dirty="0">
                <a:solidFill>
                  <a:schemeClr val="tx1"/>
                </a:solidFill>
                <a:effectLst/>
                <a:latin typeface="+mn-lt"/>
                <a:ea typeface="+mn-ea"/>
                <a:cs typeface="+mn-cs"/>
              </a:rPr>
              <a:t> to do the following dependent on the needs of your community and parents/carers</a:t>
            </a:r>
            <a:endParaRPr lang="en-US"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Activity</a:t>
            </a:r>
            <a:r>
              <a:rPr lang="en-GB" sz="1200" kern="1200" dirty="0">
                <a:solidFill>
                  <a:schemeClr val="tx1"/>
                </a:solidFill>
                <a:effectLst/>
                <a:latin typeface="+mn-lt"/>
                <a:ea typeface="+mn-ea"/>
                <a:cs typeface="+mn-cs"/>
              </a:rPr>
              <a:t> – Parents look at each of the photos and consider what is being learnt/developed. Encourage parents to discuss what they can see and what children might be learning in these situations. Parents/carers to be given a copy of the photos on the slide so that they can make notes and take it away to share with other family members.</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discussion following the activity give a short explanation of why the activity in each photo is beneficial e.g. hanging from bars to build upper body strength (writing), listening to adults read a book (story time), board games (mathematics), sand/water play (problem solving), clearly labelled drawers/shelves (independence), role-play/collaborative play (make friends).</a:t>
            </a:r>
            <a:endParaRPr lang="en-US"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9B4DEBE5-1C1B-9551-D808-038B32910B99}"/>
              </a:ext>
            </a:extLst>
          </p:cNvPr>
          <p:cNvSpPr>
            <a:spLocks noGrp="1"/>
          </p:cNvSpPr>
          <p:nvPr>
            <p:ph type="sldNum" sz="quarter" idx="10"/>
          </p:nvPr>
        </p:nvSpPr>
        <p:spPr/>
        <p:txBody>
          <a:bodyPr/>
          <a:lstStyle/>
          <a:p>
            <a:fld id="{53DFBC5D-9444-4997-B900-DD869E0474B9}" type="slidenum">
              <a:rPr lang="en-GB" smtClean="0"/>
              <a:t>9</a:t>
            </a:fld>
            <a:endParaRPr lang="en-GB"/>
          </a:p>
        </p:txBody>
      </p:sp>
    </p:spTree>
    <p:extLst>
      <p:ext uri="{BB962C8B-B14F-4D97-AF65-F5344CB8AC3E}">
        <p14:creationId xmlns:p14="http://schemas.microsoft.com/office/powerpoint/2010/main" val="1038764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79A21-F2C9-4C6B-8B76-46ED31470B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AF1984-FAB6-9362-9321-1DE74A64DB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4257D9-108E-9E57-4291-60CDE7DE262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Optional</a:t>
            </a:r>
            <a:r>
              <a:rPr lang="en-US" sz="1200" b="1" i="0" kern="1200" baseline="0" dirty="0">
                <a:solidFill>
                  <a:schemeClr val="tx1"/>
                </a:solidFill>
                <a:effectLst/>
                <a:latin typeface="+mn-lt"/>
                <a:ea typeface="+mn-ea"/>
                <a:cs typeface="+mn-cs"/>
              </a:rPr>
              <a:t> (or you may want to use this at a second session)</a:t>
            </a:r>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If preferred insert photos of the ways in which children learn in your school/provision.</a:t>
            </a: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Consider displaying examples resources used in school to support learning for parents/carers to explore.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Optional</a:t>
            </a:r>
            <a:r>
              <a:rPr lang="en-GB" sz="1200" b="1" kern="1200" baseline="0" dirty="0">
                <a:solidFill>
                  <a:schemeClr val="tx1"/>
                </a:solidFill>
                <a:effectLst/>
                <a:latin typeface="+mn-lt"/>
                <a:ea typeface="+mn-ea"/>
                <a:cs typeface="+mn-cs"/>
              </a:rPr>
              <a:t> to do the following dependent on the needs of your community and parents/carers</a:t>
            </a:r>
            <a:endParaRPr lang="en-US"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Activity</a:t>
            </a:r>
            <a:r>
              <a:rPr lang="en-GB" sz="1200" kern="1200" dirty="0">
                <a:solidFill>
                  <a:schemeClr val="tx1"/>
                </a:solidFill>
                <a:effectLst/>
                <a:latin typeface="+mn-lt"/>
                <a:ea typeface="+mn-ea"/>
                <a:cs typeface="+mn-cs"/>
              </a:rPr>
              <a:t> – Parents look at each of the photos and consider what is being learnt/developed. Encourage parents to discuss what they can see and what children might be learning in these situations. Parents/carers to be given a copy of the photos on the slide so that they can make notes and take it away to share with other family members.</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discussion following the activity give a short explanation of why the activity in each photo is beneficial e.g. hanging from bars to build upper body strength (writing), listening to adults read a book (story time), board games (mathematics), sand/water play (problem solving), clearly labelled drawers/shelves (independence), role-play/collaborative play (make friends).</a:t>
            </a:r>
            <a:endParaRPr lang="en-US"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214075A3-695A-8625-D01B-25841CFAA7FF}"/>
              </a:ext>
            </a:extLst>
          </p:cNvPr>
          <p:cNvSpPr>
            <a:spLocks noGrp="1"/>
          </p:cNvSpPr>
          <p:nvPr>
            <p:ph type="sldNum" sz="quarter" idx="10"/>
          </p:nvPr>
        </p:nvSpPr>
        <p:spPr/>
        <p:txBody>
          <a:bodyPr/>
          <a:lstStyle/>
          <a:p>
            <a:fld id="{53DFBC5D-9444-4997-B900-DD869E0474B9}" type="slidenum">
              <a:rPr lang="en-GB" smtClean="0"/>
              <a:t>10</a:t>
            </a:fld>
            <a:endParaRPr lang="en-GB"/>
          </a:p>
        </p:txBody>
      </p:sp>
    </p:spTree>
    <p:extLst>
      <p:ext uri="{BB962C8B-B14F-4D97-AF65-F5344CB8AC3E}">
        <p14:creationId xmlns:p14="http://schemas.microsoft.com/office/powerpoint/2010/main" val="1625844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5713" y="296863"/>
            <a:ext cx="4114800" cy="3086100"/>
          </a:xfrm>
        </p:spPr>
      </p:sp>
      <p:sp>
        <p:nvSpPr>
          <p:cNvPr id="3" name="Notes Placeholder 2"/>
          <p:cNvSpPr>
            <a:spLocks noGrp="1"/>
          </p:cNvSpPr>
          <p:nvPr>
            <p:ph type="body" idx="1"/>
          </p:nvPr>
        </p:nvSpPr>
        <p:spPr>
          <a:xfrm>
            <a:off x="266700" y="3505200"/>
            <a:ext cx="6316980" cy="4495800"/>
          </a:xfrm>
        </p:spPr>
        <p:txBody>
          <a:bodyPr/>
          <a:lstStyle/>
          <a:p>
            <a:r>
              <a:rPr lang="en-GB" sz="1100" kern="1200" dirty="0">
                <a:solidFill>
                  <a:schemeClr val="tx1"/>
                </a:solidFill>
                <a:effectLst/>
                <a:latin typeface="+mn-lt"/>
                <a:ea typeface="+mn-ea"/>
                <a:cs typeface="+mn-cs"/>
              </a:rPr>
              <a:t>Explain that as the children progress through the school/setting they will be asked to help children at home with various activities (home learning), such as reading a book together. Their cooperation with these activities will be most appreciated and help their child to do well at school or nursery. Always speak of school/setting positively and if issues do occur they then need to be addressed in the appropriate manner (school/setting policy).</a:t>
            </a:r>
            <a:endParaRPr lang="en-US" sz="1100" kern="1200" dirty="0">
              <a:solidFill>
                <a:schemeClr val="tx1"/>
              </a:solidFill>
              <a:effectLst/>
              <a:latin typeface="+mn-lt"/>
              <a:ea typeface="+mn-ea"/>
              <a:cs typeface="+mn-cs"/>
            </a:endParaRPr>
          </a:p>
          <a:p>
            <a:r>
              <a:rPr lang="en-GB" sz="1100" kern="1200" dirty="0">
                <a:solidFill>
                  <a:schemeClr val="tx1"/>
                </a:solidFill>
                <a:effectLst/>
                <a:latin typeface="+mn-lt"/>
                <a:ea typeface="+mn-ea"/>
                <a:cs typeface="+mn-cs"/>
              </a:rPr>
              <a:t>As you talk about each photograph explain how parents can help at home by using either your own ideas or some of the suggestions below.</a:t>
            </a:r>
            <a:endParaRPr lang="en-US" sz="1100" kern="1200" dirty="0">
              <a:solidFill>
                <a:schemeClr val="tx1"/>
              </a:solidFill>
              <a:effectLst/>
              <a:latin typeface="+mn-lt"/>
              <a:ea typeface="+mn-ea"/>
              <a:cs typeface="+mn-cs"/>
            </a:endParaRPr>
          </a:p>
          <a:p>
            <a:r>
              <a:rPr lang="en-GB" sz="1100" b="1" kern="1200" dirty="0">
                <a:solidFill>
                  <a:schemeClr val="tx1"/>
                </a:solidFill>
                <a:effectLst/>
                <a:latin typeface="+mn-lt"/>
                <a:ea typeface="+mn-ea"/>
                <a:cs typeface="+mn-cs"/>
              </a:rPr>
              <a:t>Communicate and talk with your child - </a:t>
            </a:r>
            <a:r>
              <a:rPr lang="en-GB" sz="1100" kern="1200" dirty="0">
                <a:solidFill>
                  <a:schemeClr val="tx1"/>
                </a:solidFill>
                <a:effectLst/>
                <a:latin typeface="+mn-lt"/>
                <a:ea typeface="+mn-ea"/>
                <a:cs typeface="+mn-cs"/>
              </a:rPr>
              <a:t>use every opportunity to have conversations with your child - play together, draw attention to objects in the environment, talk about and recall past experiences, cook together and encourage them to talk about their feelings. For example, talk about things that make them happy/unhappy.</a:t>
            </a:r>
            <a:endParaRPr lang="en-US" sz="1100" kern="1200" dirty="0">
              <a:solidFill>
                <a:schemeClr val="tx1"/>
              </a:solidFill>
              <a:effectLst/>
              <a:latin typeface="+mn-lt"/>
              <a:ea typeface="+mn-ea"/>
              <a:cs typeface="+mn-cs"/>
            </a:endParaRPr>
          </a:p>
          <a:p>
            <a:r>
              <a:rPr lang="en-GB" sz="1100" b="1" kern="1200" dirty="0">
                <a:solidFill>
                  <a:schemeClr val="tx1"/>
                </a:solidFill>
                <a:effectLst/>
                <a:latin typeface="+mn-lt"/>
                <a:ea typeface="+mn-ea"/>
                <a:cs typeface="+mn-cs"/>
              </a:rPr>
              <a:t>Enjoy physical activities together</a:t>
            </a:r>
            <a:r>
              <a:rPr lang="en-GB" sz="1100" kern="1200" dirty="0">
                <a:solidFill>
                  <a:schemeClr val="tx1"/>
                </a:solidFill>
                <a:effectLst/>
                <a:latin typeface="+mn-lt"/>
                <a:ea typeface="+mn-ea"/>
                <a:cs typeface="+mn-cs"/>
              </a:rPr>
              <a:t> - plan outdoor experiences such as visits to the park and walks. Encourage running, climbing, jumping, swinging and throwing games. Help the development of smaller muscles through cooking experiences, the use of playdough, building with bricks/Lego and opportunities to make marks and draw. </a:t>
            </a:r>
            <a:endParaRPr lang="en-US" sz="1100" kern="1200" dirty="0">
              <a:solidFill>
                <a:schemeClr val="tx1"/>
              </a:solidFill>
              <a:effectLst/>
              <a:latin typeface="+mn-lt"/>
              <a:ea typeface="+mn-ea"/>
              <a:cs typeface="+mn-cs"/>
            </a:endParaRPr>
          </a:p>
          <a:p>
            <a:r>
              <a:rPr lang="en-GB" sz="1100" b="1" kern="1200" dirty="0">
                <a:solidFill>
                  <a:schemeClr val="tx1"/>
                </a:solidFill>
                <a:effectLst/>
                <a:latin typeface="+mn-lt"/>
                <a:ea typeface="+mn-ea"/>
                <a:cs typeface="+mn-cs"/>
              </a:rPr>
              <a:t>Fun with maths</a:t>
            </a:r>
            <a:r>
              <a:rPr lang="en-GB" sz="1100" kern="1200" dirty="0">
                <a:solidFill>
                  <a:schemeClr val="tx1"/>
                </a:solidFill>
                <a:effectLst/>
                <a:latin typeface="+mn-lt"/>
                <a:ea typeface="+mn-ea"/>
                <a:cs typeface="+mn-cs"/>
              </a:rPr>
              <a:t> – play board or card games, count objects and compare them e.g. you have 3 and I have 4; I have more. Use opportunities at mealtimes e.g. you have 4 carrots on your plate, if you eat one how many will be left? During bath time use toys and containers that encourage filling and pouring; talking about things that are full and empty. When you are out and about draw attention to shapes and numbers in shops or in the street. Sing number rhymes together.</a:t>
            </a:r>
            <a:endParaRPr lang="en-US" sz="1100" kern="1200" dirty="0">
              <a:solidFill>
                <a:schemeClr val="tx1"/>
              </a:solidFill>
              <a:effectLst/>
              <a:latin typeface="+mn-lt"/>
              <a:ea typeface="+mn-ea"/>
              <a:cs typeface="+mn-cs"/>
            </a:endParaRPr>
          </a:p>
          <a:p>
            <a:r>
              <a:rPr lang="en-GB" sz="1100" b="1" kern="1200" dirty="0">
                <a:solidFill>
                  <a:schemeClr val="tx1"/>
                </a:solidFill>
                <a:effectLst/>
                <a:latin typeface="+mn-lt"/>
                <a:ea typeface="+mn-ea"/>
                <a:cs typeface="+mn-cs"/>
              </a:rPr>
              <a:t>Read, tell and make up stories together</a:t>
            </a:r>
            <a:r>
              <a:rPr lang="en-GB" sz="1100" kern="1200" dirty="0">
                <a:solidFill>
                  <a:schemeClr val="tx1"/>
                </a:solidFill>
                <a:effectLst/>
                <a:latin typeface="+mn-lt"/>
                <a:ea typeface="+mn-ea"/>
                <a:cs typeface="+mn-cs"/>
              </a:rPr>
              <a:t>- join the library and share books together, talk about the pictures and the print. Point out words that begin with the same letter as their own name and look for objects that begin with the same sound. Look for signs to read when you are out and about. Have a box available for your child that contains paper, notebooks, old envelopes, glue sticks, scissors and different writing tools, such as pens and pencils</a:t>
            </a:r>
            <a:endParaRPr lang="en-US" sz="1100" kern="1200" dirty="0">
              <a:solidFill>
                <a:schemeClr val="tx1"/>
              </a:solidFill>
              <a:effectLst/>
              <a:latin typeface="+mn-lt"/>
              <a:ea typeface="+mn-ea"/>
              <a:cs typeface="+mn-cs"/>
            </a:endParaRPr>
          </a:p>
          <a:p>
            <a:r>
              <a:rPr lang="en-GB" sz="1100" b="1" kern="1200" dirty="0">
                <a:solidFill>
                  <a:schemeClr val="tx1"/>
                </a:solidFill>
                <a:effectLst/>
                <a:latin typeface="+mn-lt"/>
                <a:ea typeface="+mn-ea"/>
                <a:cs typeface="+mn-cs"/>
              </a:rPr>
              <a:t>Support your child to do things by themselves – </a:t>
            </a:r>
            <a:r>
              <a:rPr lang="en-GB" sz="1100" kern="1200" dirty="0">
                <a:solidFill>
                  <a:schemeClr val="tx1"/>
                </a:solidFill>
                <a:effectLst/>
                <a:latin typeface="+mn-lt"/>
                <a:ea typeface="+mn-ea"/>
                <a:cs typeface="+mn-cs"/>
              </a:rPr>
              <a:t>let children put on their shoes/coats and do them up. Encourage them to wash their own hands, open food packets, use cutlery and say when they need the toilet or a drink.</a:t>
            </a:r>
            <a:endParaRPr lang="en-US" sz="1100" kern="1200" dirty="0">
              <a:solidFill>
                <a:schemeClr val="tx1"/>
              </a:solidFill>
              <a:effectLst/>
              <a:latin typeface="+mn-lt"/>
              <a:ea typeface="+mn-ea"/>
              <a:cs typeface="+mn-cs"/>
            </a:endParaRPr>
          </a:p>
          <a:p>
            <a:r>
              <a:rPr lang="en-US" sz="1100" b="1" kern="1200" dirty="0">
                <a:solidFill>
                  <a:schemeClr val="tx1"/>
                </a:solidFill>
                <a:effectLst/>
                <a:latin typeface="+mn-lt"/>
                <a:ea typeface="+mn-ea"/>
                <a:cs typeface="+mn-cs"/>
              </a:rPr>
              <a:t>Encourage social interactions </a:t>
            </a:r>
            <a:r>
              <a:rPr lang="en-US" sz="1100" kern="1200" dirty="0">
                <a:solidFill>
                  <a:schemeClr val="tx1"/>
                </a:solidFill>
                <a:effectLst/>
                <a:latin typeface="+mn-lt"/>
                <a:ea typeface="+mn-ea"/>
                <a:cs typeface="+mn-cs"/>
              </a:rPr>
              <a:t>- </a:t>
            </a:r>
            <a:r>
              <a:rPr lang="en-GB" sz="1100" kern="1200" dirty="0">
                <a:solidFill>
                  <a:schemeClr val="tx1"/>
                </a:solidFill>
                <a:effectLst/>
                <a:latin typeface="+mn-lt"/>
                <a:ea typeface="+mn-ea"/>
                <a:cs typeface="+mn-cs"/>
              </a:rPr>
              <a:t>play together, encourage them to not interrupt, model taking turns and sharing. Model how to ask for something. Arrange times to play with other children. For example, meeting another family at the park </a:t>
            </a:r>
            <a:endParaRPr lang="en-US" sz="11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GB" baseline="0" dirty="0"/>
          </a:p>
        </p:txBody>
      </p:sp>
      <p:sp>
        <p:nvSpPr>
          <p:cNvPr id="4" name="Slide Number Placeholder 3"/>
          <p:cNvSpPr>
            <a:spLocks noGrp="1"/>
          </p:cNvSpPr>
          <p:nvPr>
            <p:ph type="sldNum" sz="quarter" idx="10"/>
          </p:nvPr>
        </p:nvSpPr>
        <p:spPr/>
        <p:txBody>
          <a:bodyPr/>
          <a:lstStyle/>
          <a:p>
            <a:fld id="{53DFBC5D-9444-4997-B900-DD869E0474B9}" type="slidenum">
              <a:rPr lang="en-GB" smtClean="0"/>
              <a:t>13</a:t>
            </a:fld>
            <a:endParaRPr lang="en-GB"/>
          </a:p>
        </p:txBody>
      </p:sp>
    </p:spTree>
    <p:extLst>
      <p:ext uri="{BB962C8B-B14F-4D97-AF65-F5344CB8AC3E}">
        <p14:creationId xmlns:p14="http://schemas.microsoft.com/office/powerpoint/2010/main" val="1431302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Adapt this slide to reflect activities that your school</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provides to support parents/carers to help their child to learn at home. You may want to use photographs of the activities rather than text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Children learn best when we work together. Outline what is expected of parents/</a:t>
            </a:r>
            <a:r>
              <a:rPr lang="en-US" sz="1200" kern="1200" dirty="0" err="1">
                <a:solidFill>
                  <a:schemeClr val="tx1"/>
                </a:solidFill>
                <a:effectLst/>
                <a:latin typeface="+mn-lt"/>
                <a:ea typeface="+mn-ea"/>
                <a:cs typeface="+mn-cs"/>
              </a:rPr>
              <a:t>carers</a:t>
            </a:r>
            <a:r>
              <a:rPr lang="en-US" sz="1200" kern="1200" dirty="0">
                <a:solidFill>
                  <a:schemeClr val="tx1"/>
                </a:solidFill>
                <a:effectLst/>
                <a:latin typeface="+mn-lt"/>
                <a:ea typeface="+mn-ea"/>
                <a:cs typeface="+mn-cs"/>
              </a:rPr>
              <a:t> regarding homework etc.</a:t>
            </a:r>
          </a:p>
          <a:p>
            <a:endParaRPr lang="en-US" dirty="0"/>
          </a:p>
        </p:txBody>
      </p:sp>
      <p:sp>
        <p:nvSpPr>
          <p:cNvPr id="4" name="Slide Number Placeholder 3"/>
          <p:cNvSpPr>
            <a:spLocks noGrp="1"/>
          </p:cNvSpPr>
          <p:nvPr>
            <p:ph type="sldNum" sz="quarter" idx="5"/>
          </p:nvPr>
        </p:nvSpPr>
        <p:spPr/>
        <p:txBody>
          <a:bodyPr/>
          <a:lstStyle/>
          <a:p>
            <a:fld id="{53DFBC5D-9444-4997-B900-DD869E0474B9}" type="slidenum">
              <a:rPr lang="en-GB" smtClean="0"/>
              <a:t>14</a:t>
            </a:fld>
            <a:endParaRPr lang="en-GB"/>
          </a:p>
        </p:txBody>
      </p:sp>
    </p:spTree>
    <p:extLst>
      <p:ext uri="{BB962C8B-B14F-4D97-AF65-F5344CB8AC3E}">
        <p14:creationId xmlns:p14="http://schemas.microsoft.com/office/powerpoint/2010/main" val="2809448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87C6A-C0B2-4BD4-5376-3239C7A705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D5E6DB-E8FB-5A84-9951-D14837C99B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A68BE7-72B4-2ADA-2241-1030ABAF71F6}"/>
              </a:ext>
            </a:extLst>
          </p:cNvPr>
          <p:cNvSpPr>
            <a:spLocks noGrp="1"/>
          </p:cNvSpPr>
          <p:nvPr>
            <p:ph type="body" idx="1"/>
          </p:nvPr>
        </p:nvSpPr>
        <p:spPr/>
        <p:txBody>
          <a:bodyPr/>
          <a:lstStyle/>
          <a:p>
            <a:r>
              <a:rPr lang="en-US" sz="1200" i="1" kern="1200" dirty="0">
                <a:solidFill>
                  <a:schemeClr val="tx1"/>
                </a:solidFill>
                <a:effectLst/>
                <a:latin typeface="+mn-lt"/>
                <a:ea typeface="+mn-ea"/>
                <a:cs typeface="+mn-cs"/>
              </a:rPr>
              <a:t>Adapt this slide to reflect activities that your school</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provides to support parents/carers to help their child to learn at home. You may want to use photographs of the activities rather than text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Children learn best when we work together. Outline what is expected of parents/</a:t>
            </a:r>
            <a:r>
              <a:rPr lang="en-US" sz="1200" kern="1200" dirty="0" err="1">
                <a:solidFill>
                  <a:schemeClr val="tx1"/>
                </a:solidFill>
                <a:effectLst/>
                <a:latin typeface="+mn-lt"/>
                <a:ea typeface="+mn-ea"/>
                <a:cs typeface="+mn-cs"/>
              </a:rPr>
              <a:t>carers</a:t>
            </a:r>
            <a:r>
              <a:rPr lang="en-US" sz="1200" kern="1200" dirty="0">
                <a:solidFill>
                  <a:schemeClr val="tx1"/>
                </a:solidFill>
                <a:effectLst/>
                <a:latin typeface="+mn-lt"/>
                <a:ea typeface="+mn-ea"/>
                <a:cs typeface="+mn-cs"/>
              </a:rPr>
              <a:t> regarding homework etc.</a:t>
            </a:r>
          </a:p>
          <a:p>
            <a:endParaRPr lang="en-US" dirty="0"/>
          </a:p>
        </p:txBody>
      </p:sp>
      <p:sp>
        <p:nvSpPr>
          <p:cNvPr id="4" name="Slide Number Placeholder 3">
            <a:extLst>
              <a:ext uri="{FF2B5EF4-FFF2-40B4-BE49-F238E27FC236}">
                <a16:creationId xmlns:a16="http://schemas.microsoft.com/office/drawing/2014/main" id="{0B9AD778-7B78-DC5E-8F64-CBE49B44BD3D}"/>
              </a:ext>
            </a:extLst>
          </p:cNvPr>
          <p:cNvSpPr>
            <a:spLocks noGrp="1"/>
          </p:cNvSpPr>
          <p:nvPr>
            <p:ph type="sldNum" sz="quarter" idx="5"/>
          </p:nvPr>
        </p:nvSpPr>
        <p:spPr/>
        <p:txBody>
          <a:bodyPr/>
          <a:lstStyle/>
          <a:p>
            <a:fld id="{53DFBC5D-9444-4997-B900-DD869E0474B9}" type="slidenum">
              <a:rPr lang="en-GB" smtClean="0"/>
              <a:t>15</a:t>
            </a:fld>
            <a:endParaRPr lang="en-GB"/>
          </a:p>
        </p:txBody>
      </p:sp>
    </p:spTree>
    <p:extLst>
      <p:ext uri="{BB962C8B-B14F-4D97-AF65-F5344CB8AC3E}">
        <p14:creationId xmlns:p14="http://schemas.microsoft.com/office/powerpoint/2010/main" val="3573320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3DFBC5D-9444-4997-B900-DD869E0474B9}" type="slidenum">
              <a:rPr lang="en-GB" smtClean="0"/>
              <a:t>16</a:t>
            </a:fld>
            <a:endParaRPr lang="en-GB"/>
          </a:p>
        </p:txBody>
      </p:sp>
    </p:spTree>
    <p:extLst>
      <p:ext uri="{BB962C8B-B14F-4D97-AF65-F5344CB8AC3E}">
        <p14:creationId xmlns:p14="http://schemas.microsoft.com/office/powerpoint/2010/main" val="1287607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Insert the name and photo of the SENCo</a:t>
            </a:r>
            <a:endParaRPr lang="en-US" sz="1200" kern="1200" dirty="0">
              <a:solidFill>
                <a:schemeClr val="tx1"/>
              </a:solidFill>
              <a:effectLst/>
              <a:latin typeface="+mn-lt"/>
              <a:ea typeface="+mn-ea"/>
              <a:cs typeface="+mn-cs"/>
            </a:endParaRPr>
          </a:p>
          <a:p>
            <a:r>
              <a:rPr lang="en-US" dirty="0">
                <a:latin typeface="Arial"/>
                <a:cs typeface="Arial"/>
              </a:rPr>
              <a:t>If you are concerned about your child's learning and development discuss this with the class teacher or their key person</a:t>
            </a:r>
          </a:p>
          <a:p>
            <a:r>
              <a:rPr lang="en-US" dirty="0">
                <a:latin typeface="Arial"/>
                <a:cs typeface="Arial"/>
              </a:rPr>
              <a:t>The school's Special Educational Needs Coordinator (</a:t>
            </a:r>
            <a:r>
              <a:rPr lang="en-US" dirty="0" err="1">
                <a:latin typeface="Arial"/>
                <a:cs typeface="Arial"/>
              </a:rPr>
              <a:t>SENCo</a:t>
            </a:r>
            <a:r>
              <a:rPr lang="en-US" dirty="0">
                <a:latin typeface="Arial"/>
                <a:cs typeface="Arial"/>
              </a:rPr>
              <a:t>) supports children who need additional help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a:cs typeface="Arial"/>
              </a:rPr>
              <a:t>Children are helped if they need support with toileting or continence issues</a:t>
            </a:r>
          </a:p>
          <a:p>
            <a:endParaRPr lang="en-US" dirty="0">
              <a:latin typeface="Arial"/>
              <a:cs typeface="Arial"/>
            </a:endParaRPr>
          </a:p>
          <a:p>
            <a:r>
              <a:rPr lang="en-US" sz="1200" kern="1200" dirty="0">
                <a:solidFill>
                  <a:schemeClr val="tx1"/>
                </a:solidFill>
                <a:effectLst/>
                <a:latin typeface="+mn-lt"/>
                <a:ea typeface="+mn-ea"/>
                <a:cs typeface="+mn-cs"/>
              </a:rPr>
              <a:t>Explain that, after consultation with parents/</a:t>
            </a:r>
            <a:r>
              <a:rPr lang="en-US" sz="1200" kern="1200" dirty="0" err="1">
                <a:solidFill>
                  <a:schemeClr val="tx1"/>
                </a:solidFill>
                <a:effectLst/>
                <a:latin typeface="+mn-lt"/>
                <a:ea typeface="+mn-ea"/>
                <a:cs typeface="+mn-cs"/>
              </a:rPr>
              <a:t>carers</a:t>
            </a:r>
            <a:r>
              <a:rPr lang="en-US" sz="1200" kern="1200" dirty="0">
                <a:solidFill>
                  <a:schemeClr val="tx1"/>
                </a:solidFill>
                <a:effectLst/>
                <a:latin typeface="+mn-lt"/>
                <a:ea typeface="+mn-ea"/>
                <a:cs typeface="+mn-cs"/>
              </a:rPr>
              <a:t>, the school/setting can provide a range of additional help for children who need further support with their learning and development, this may include the support of other professionals, individual learning plans and for a small number of children an Education and Health Care Plan (EHCP). Parents are consulted and involved in any discussions and decisions about their child.</a:t>
            </a:r>
          </a:p>
          <a:p>
            <a:pPr fontAlgn="base"/>
            <a:r>
              <a:rPr lang="en-US" sz="1200" kern="1200" dirty="0">
                <a:solidFill>
                  <a:schemeClr val="tx1"/>
                </a:solidFill>
                <a:effectLst/>
                <a:latin typeface="+mn-lt"/>
                <a:ea typeface="+mn-ea"/>
                <a:cs typeface="+mn-cs"/>
              </a:rPr>
              <a:t>Explain how the school/setting helps children with toileting and continence issues. </a:t>
            </a:r>
          </a:p>
          <a:p>
            <a:pPr fontAlgn="base"/>
            <a:r>
              <a:rPr lang="en-US" sz="1200" kern="1200" dirty="0">
                <a:solidFill>
                  <a:schemeClr val="tx1"/>
                </a:solidFill>
                <a:effectLst/>
                <a:latin typeface="+mn-lt"/>
                <a:ea typeface="+mn-ea"/>
                <a:cs typeface="+mn-cs"/>
              </a:rPr>
              <a:t>See </a:t>
            </a:r>
            <a:r>
              <a:rPr lang="en-US" sz="1200" kern="1200">
                <a:solidFill>
                  <a:schemeClr val="tx1"/>
                </a:solidFill>
                <a:effectLst/>
                <a:latin typeface="+mn-lt"/>
                <a:ea typeface="+mn-ea"/>
                <a:cs typeface="+mn-cs"/>
              </a:rPr>
              <a:t>the HFL </a:t>
            </a:r>
            <a:r>
              <a:rPr lang="en-US" sz="1200" kern="1200" dirty="0">
                <a:solidFill>
                  <a:schemeClr val="tx1"/>
                </a:solidFill>
                <a:effectLst/>
                <a:latin typeface="+mn-lt"/>
                <a:ea typeface="+mn-ea"/>
                <a:cs typeface="+mn-cs"/>
              </a:rPr>
              <a:t>Incontinence Guidance (</a:t>
            </a:r>
            <a:r>
              <a:rPr lang="en-GB" sz="1200" kern="1200" dirty="0">
                <a:solidFill>
                  <a:schemeClr val="tx1"/>
                </a:solidFill>
                <a:effectLst/>
                <a:latin typeface="+mn-lt"/>
                <a:ea typeface="+mn-ea"/>
                <a:cs typeface="+mn-cs"/>
              </a:rPr>
              <a:t>Coping with Incontinence</a:t>
            </a:r>
            <a:r>
              <a:rPr lang="en-US" sz="1200" kern="1200" dirty="0">
                <a:solidFill>
                  <a:schemeClr val="tx1"/>
                </a:solidFill>
                <a:effectLst/>
                <a:latin typeface="+mn-lt"/>
                <a:ea typeface="+mn-ea"/>
                <a:cs typeface="+mn-cs"/>
              </a:rPr>
              <a:t> - </a:t>
            </a:r>
            <a:r>
              <a:rPr lang="en-GB" sz="1200" kern="1200" dirty="0">
                <a:solidFill>
                  <a:schemeClr val="tx1"/>
                </a:solidFill>
                <a:effectLst/>
                <a:latin typeface="+mn-lt"/>
                <a:ea typeface="+mn-ea"/>
                <a:cs typeface="+mn-cs"/>
              </a:rPr>
              <a:t>Supporting children with continence issues in early year’s settings and schools)</a:t>
            </a:r>
            <a:r>
              <a:rPr lang="en-US" sz="1200" kern="1200" dirty="0">
                <a:solidFill>
                  <a:schemeClr val="tx1"/>
                </a:solidFill>
                <a:effectLst/>
                <a:latin typeface="+mn-lt"/>
                <a:ea typeface="+mn-ea"/>
                <a:cs typeface="+mn-cs"/>
              </a:rPr>
              <a:t> which is provided as part of the transition materials.</a:t>
            </a:r>
          </a:p>
          <a:p>
            <a:r>
              <a:rPr lang="en-US" sz="1200" kern="1200" dirty="0">
                <a:solidFill>
                  <a:schemeClr val="tx1"/>
                </a:solidFill>
                <a:effectLst/>
                <a:latin typeface="+mn-lt"/>
                <a:ea typeface="+mn-ea"/>
                <a:cs typeface="+mn-cs"/>
              </a:rPr>
              <a:t> </a:t>
            </a:r>
          </a:p>
          <a:p>
            <a:pPr>
              <a:spcBef>
                <a:spcPct val="20000"/>
              </a:spcBef>
            </a:pP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53DFBC5D-9444-4997-B900-DD869E0474B9}" type="slidenum">
              <a:rPr lang="en-GB" smtClean="0"/>
              <a:t>17</a:t>
            </a:fld>
            <a:endParaRPr lang="en-GB"/>
          </a:p>
        </p:txBody>
      </p:sp>
    </p:spTree>
    <p:extLst>
      <p:ext uri="{BB962C8B-B14F-4D97-AF65-F5344CB8AC3E}">
        <p14:creationId xmlns:p14="http://schemas.microsoft.com/office/powerpoint/2010/main" val="3572240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ED234-F5E1-0B8E-D82E-9991A588F6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A242E5-5FE6-CDB6-B986-031D1A1A52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C45874-769A-80EF-4CFC-162F72B8DDC2}"/>
              </a:ext>
            </a:extLst>
          </p:cNvPr>
          <p:cNvSpPr>
            <a:spLocks noGrp="1"/>
          </p:cNvSpPr>
          <p:nvPr>
            <p:ph type="body" idx="1"/>
          </p:nvPr>
        </p:nvSpPr>
        <p:spPr/>
        <p:txBody>
          <a:bodyPr/>
          <a:lstStyle/>
          <a:p>
            <a:r>
              <a:rPr lang="en-US" sz="1200" i="1" kern="1200" dirty="0">
                <a:solidFill>
                  <a:schemeClr val="tx1"/>
                </a:solidFill>
                <a:effectLst/>
                <a:latin typeface="+mn-lt"/>
                <a:ea typeface="+mn-ea"/>
                <a:cs typeface="+mn-cs"/>
              </a:rPr>
              <a:t>Insert the name and photo of the SENCo</a:t>
            </a:r>
            <a:endParaRPr lang="en-US" sz="1200" kern="1200" dirty="0">
              <a:solidFill>
                <a:schemeClr val="tx1"/>
              </a:solidFill>
              <a:effectLst/>
              <a:latin typeface="+mn-lt"/>
              <a:ea typeface="+mn-ea"/>
              <a:cs typeface="+mn-cs"/>
            </a:endParaRPr>
          </a:p>
          <a:p>
            <a:r>
              <a:rPr lang="en-US" dirty="0">
                <a:latin typeface="Arial"/>
                <a:cs typeface="Arial"/>
              </a:rPr>
              <a:t>If you are concerned about your child's learning and development discuss this with the class teacher or their key person</a:t>
            </a:r>
          </a:p>
          <a:p>
            <a:r>
              <a:rPr lang="en-US" dirty="0">
                <a:latin typeface="Arial"/>
                <a:cs typeface="Arial"/>
              </a:rPr>
              <a:t>The school's Special Educational Needs Coordinator (</a:t>
            </a:r>
            <a:r>
              <a:rPr lang="en-US" dirty="0" err="1">
                <a:latin typeface="Arial"/>
                <a:cs typeface="Arial"/>
              </a:rPr>
              <a:t>SENCo</a:t>
            </a:r>
            <a:r>
              <a:rPr lang="en-US" dirty="0">
                <a:latin typeface="Arial"/>
                <a:cs typeface="Arial"/>
              </a:rPr>
              <a:t>) supports children who need additional help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a:cs typeface="Arial"/>
              </a:rPr>
              <a:t>Children are helped if they need support with toileting or continence issues</a:t>
            </a:r>
          </a:p>
          <a:p>
            <a:endParaRPr lang="en-US" dirty="0">
              <a:latin typeface="Arial"/>
              <a:cs typeface="Arial"/>
            </a:endParaRPr>
          </a:p>
          <a:p>
            <a:r>
              <a:rPr lang="en-US" sz="1200" kern="1200" dirty="0">
                <a:solidFill>
                  <a:schemeClr val="tx1"/>
                </a:solidFill>
                <a:effectLst/>
                <a:latin typeface="+mn-lt"/>
                <a:ea typeface="+mn-ea"/>
                <a:cs typeface="+mn-cs"/>
              </a:rPr>
              <a:t>Explain that, after consultation with parents/</a:t>
            </a:r>
            <a:r>
              <a:rPr lang="en-US" sz="1200" kern="1200" dirty="0" err="1">
                <a:solidFill>
                  <a:schemeClr val="tx1"/>
                </a:solidFill>
                <a:effectLst/>
                <a:latin typeface="+mn-lt"/>
                <a:ea typeface="+mn-ea"/>
                <a:cs typeface="+mn-cs"/>
              </a:rPr>
              <a:t>carers</a:t>
            </a:r>
            <a:r>
              <a:rPr lang="en-US" sz="1200" kern="1200" dirty="0">
                <a:solidFill>
                  <a:schemeClr val="tx1"/>
                </a:solidFill>
                <a:effectLst/>
                <a:latin typeface="+mn-lt"/>
                <a:ea typeface="+mn-ea"/>
                <a:cs typeface="+mn-cs"/>
              </a:rPr>
              <a:t>, the school/setting can provide a range of additional help for children who need further support with their learning and development, this may include the support of other professionals, individual learning plans and for a small number of children an Education and Health Care Plan (EHCP). Parents are consulted and involved in any discussions and decisions about their child.</a:t>
            </a:r>
          </a:p>
          <a:p>
            <a:pPr fontAlgn="base"/>
            <a:r>
              <a:rPr lang="en-US" sz="1200" kern="1200" dirty="0">
                <a:solidFill>
                  <a:schemeClr val="tx1"/>
                </a:solidFill>
                <a:effectLst/>
                <a:latin typeface="+mn-lt"/>
                <a:ea typeface="+mn-ea"/>
                <a:cs typeface="+mn-cs"/>
              </a:rPr>
              <a:t>Explain how the school/setting helps children with toileting and continence issues. </a:t>
            </a:r>
          </a:p>
          <a:p>
            <a:pPr fontAlgn="base"/>
            <a:r>
              <a:rPr lang="en-US" sz="1200" kern="1200" dirty="0">
                <a:solidFill>
                  <a:schemeClr val="tx1"/>
                </a:solidFill>
                <a:effectLst/>
                <a:latin typeface="+mn-lt"/>
                <a:ea typeface="+mn-ea"/>
                <a:cs typeface="+mn-cs"/>
              </a:rPr>
              <a:t>See </a:t>
            </a:r>
            <a:r>
              <a:rPr lang="en-US" sz="1200" kern="1200">
                <a:solidFill>
                  <a:schemeClr val="tx1"/>
                </a:solidFill>
                <a:effectLst/>
                <a:latin typeface="+mn-lt"/>
                <a:ea typeface="+mn-ea"/>
                <a:cs typeface="+mn-cs"/>
              </a:rPr>
              <a:t>the HFL </a:t>
            </a:r>
            <a:r>
              <a:rPr lang="en-US" sz="1200" kern="1200" dirty="0">
                <a:solidFill>
                  <a:schemeClr val="tx1"/>
                </a:solidFill>
                <a:effectLst/>
                <a:latin typeface="+mn-lt"/>
                <a:ea typeface="+mn-ea"/>
                <a:cs typeface="+mn-cs"/>
              </a:rPr>
              <a:t>Incontinence Guidance (</a:t>
            </a:r>
            <a:r>
              <a:rPr lang="en-GB" sz="1200" kern="1200" dirty="0">
                <a:solidFill>
                  <a:schemeClr val="tx1"/>
                </a:solidFill>
                <a:effectLst/>
                <a:latin typeface="+mn-lt"/>
                <a:ea typeface="+mn-ea"/>
                <a:cs typeface="+mn-cs"/>
              </a:rPr>
              <a:t>Coping with Incontinence</a:t>
            </a:r>
            <a:r>
              <a:rPr lang="en-US" sz="1200" kern="1200" dirty="0">
                <a:solidFill>
                  <a:schemeClr val="tx1"/>
                </a:solidFill>
                <a:effectLst/>
                <a:latin typeface="+mn-lt"/>
                <a:ea typeface="+mn-ea"/>
                <a:cs typeface="+mn-cs"/>
              </a:rPr>
              <a:t> - </a:t>
            </a:r>
            <a:r>
              <a:rPr lang="en-GB" sz="1200" kern="1200" dirty="0">
                <a:solidFill>
                  <a:schemeClr val="tx1"/>
                </a:solidFill>
                <a:effectLst/>
                <a:latin typeface="+mn-lt"/>
                <a:ea typeface="+mn-ea"/>
                <a:cs typeface="+mn-cs"/>
              </a:rPr>
              <a:t>Supporting children with continence issues in early year’s settings and schools)</a:t>
            </a:r>
            <a:r>
              <a:rPr lang="en-US" sz="1200" kern="1200" dirty="0">
                <a:solidFill>
                  <a:schemeClr val="tx1"/>
                </a:solidFill>
                <a:effectLst/>
                <a:latin typeface="+mn-lt"/>
                <a:ea typeface="+mn-ea"/>
                <a:cs typeface="+mn-cs"/>
              </a:rPr>
              <a:t> which is provided as part of the transition materials.</a:t>
            </a:r>
          </a:p>
          <a:p>
            <a:r>
              <a:rPr lang="en-US" sz="1200" kern="1200" dirty="0">
                <a:solidFill>
                  <a:schemeClr val="tx1"/>
                </a:solidFill>
                <a:effectLst/>
                <a:latin typeface="+mn-lt"/>
                <a:ea typeface="+mn-ea"/>
                <a:cs typeface="+mn-cs"/>
              </a:rPr>
              <a:t> </a:t>
            </a:r>
          </a:p>
          <a:p>
            <a:pPr>
              <a:spcBef>
                <a:spcPct val="20000"/>
              </a:spcBef>
            </a:pPr>
            <a:endParaRPr lang="en-US" dirty="0">
              <a:cs typeface="Calibri" panose="020F0502020204030204"/>
            </a:endParaRPr>
          </a:p>
        </p:txBody>
      </p:sp>
      <p:sp>
        <p:nvSpPr>
          <p:cNvPr id="4" name="Slide Number Placeholder 3">
            <a:extLst>
              <a:ext uri="{FF2B5EF4-FFF2-40B4-BE49-F238E27FC236}">
                <a16:creationId xmlns:a16="http://schemas.microsoft.com/office/drawing/2014/main" id="{4551431C-8213-ECE5-8C63-8E4FA86B447A}"/>
              </a:ext>
            </a:extLst>
          </p:cNvPr>
          <p:cNvSpPr>
            <a:spLocks noGrp="1"/>
          </p:cNvSpPr>
          <p:nvPr>
            <p:ph type="sldNum" sz="quarter" idx="5"/>
          </p:nvPr>
        </p:nvSpPr>
        <p:spPr/>
        <p:txBody>
          <a:bodyPr/>
          <a:lstStyle/>
          <a:p>
            <a:fld id="{53DFBC5D-9444-4997-B900-DD869E0474B9}" type="slidenum">
              <a:rPr lang="en-GB" smtClean="0"/>
              <a:t>18</a:t>
            </a:fld>
            <a:endParaRPr lang="en-GB"/>
          </a:p>
        </p:txBody>
      </p:sp>
    </p:spTree>
    <p:extLst>
      <p:ext uri="{BB962C8B-B14F-4D97-AF65-F5344CB8AC3E}">
        <p14:creationId xmlns:p14="http://schemas.microsoft.com/office/powerpoint/2010/main" val="123865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9A7ACD-E656-5C4C-8A63-C0C52D80D251}"/>
              </a:ext>
            </a:extLst>
          </p:cNvPr>
          <p:cNvSpPr/>
          <p:nvPr userDrawn="1"/>
        </p:nvSpPr>
        <p:spPr>
          <a:xfrm>
            <a:off x="0" y="0"/>
            <a:ext cx="9144000" cy="12216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85800" y="107091"/>
            <a:ext cx="6835346" cy="1112109"/>
          </a:xfrm>
        </p:spPr>
        <p:txBody>
          <a:bodyPr anchor="b">
            <a:normAutofit/>
          </a:bodyPr>
          <a:lstStyle>
            <a:lvl1pPr>
              <a:defRPr sz="2800">
                <a:solidFill>
                  <a:schemeClr val="bg1"/>
                </a:solidFill>
              </a:defRPr>
            </a:lvl1pPr>
          </a:lstStyle>
          <a:p>
            <a:r>
              <a:rPr lang="en-US" dirty="0"/>
              <a:t>CLICK TO EDIT MASTER TITLE STYLE</a:t>
            </a:r>
            <a:endParaRPr lang="en-GB" dirty="0"/>
          </a:p>
        </p:txBody>
      </p:sp>
      <p:sp>
        <p:nvSpPr>
          <p:cNvPr id="3" name="Subtitle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pic>
        <p:nvPicPr>
          <p:cNvPr id="7" name="Picture 6" descr="Logo&#10;&#10;Description automatically generated">
            <a:extLst>
              <a:ext uri="{FF2B5EF4-FFF2-40B4-BE49-F238E27FC236}">
                <a16:creationId xmlns:a16="http://schemas.microsoft.com/office/drawing/2014/main" id="{A213140E-7E8E-DDAC-4625-307777FAFF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21146" y="163882"/>
            <a:ext cx="1484431" cy="1484431"/>
          </a:xfrm>
          <a:prstGeom prst="rect">
            <a:avLst/>
          </a:prstGeom>
        </p:spPr>
      </p:pic>
    </p:spTree>
    <p:extLst>
      <p:ext uri="{BB962C8B-B14F-4D97-AF65-F5344CB8AC3E}">
        <p14:creationId xmlns:p14="http://schemas.microsoft.com/office/powerpoint/2010/main" val="412608799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2EC13A-1284-E935-8670-1F428AB8B0FF}"/>
              </a:ext>
            </a:extLst>
          </p:cNvPr>
          <p:cNvSpPr/>
          <p:nvPr userDrawn="1"/>
        </p:nvSpPr>
        <p:spPr>
          <a:xfrm>
            <a:off x="0" y="0"/>
            <a:ext cx="9144000" cy="12216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E2E42BD7-3D5C-1FDE-C08F-B1E7A6FDAD3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21146" y="163882"/>
            <a:ext cx="1484431" cy="1484431"/>
          </a:xfrm>
          <a:prstGeom prst="rect">
            <a:avLst/>
          </a:prstGeom>
        </p:spPr>
      </p:pic>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itle 8">
            <a:extLst>
              <a:ext uri="{FF2B5EF4-FFF2-40B4-BE49-F238E27FC236}">
                <a16:creationId xmlns:a16="http://schemas.microsoft.com/office/drawing/2014/main" id="{01969E2F-655D-0AAD-82AF-EBDE753665A6}"/>
              </a:ext>
            </a:extLst>
          </p:cNvPr>
          <p:cNvSpPr>
            <a:spLocks noGrp="1"/>
          </p:cNvSpPr>
          <p:nvPr>
            <p:ph type="title" hasCustomPrompt="1"/>
          </p:nvPr>
        </p:nvSpPr>
        <p:spPr>
          <a:xfrm>
            <a:off x="650788" y="78698"/>
            <a:ext cx="6646245" cy="1143000"/>
          </a:xfrm>
        </p:spPr>
        <p:txBody>
          <a:bodyPr/>
          <a:lstStyle>
            <a:lvl1pPr>
              <a:defRPr>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2451933354"/>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3BA9563-5EB9-077C-B71C-14BCDB25537D}"/>
              </a:ext>
            </a:extLst>
          </p:cNvPr>
          <p:cNvSpPr/>
          <p:nvPr userDrawn="1"/>
        </p:nvSpPr>
        <p:spPr>
          <a:xfrm>
            <a:off x="0" y="0"/>
            <a:ext cx="9144000" cy="12216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10;&#10;Description automatically generated">
            <a:extLst>
              <a:ext uri="{FF2B5EF4-FFF2-40B4-BE49-F238E27FC236}">
                <a16:creationId xmlns:a16="http://schemas.microsoft.com/office/drawing/2014/main" id="{7F258C7F-C2B3-B3EF-C741-48D4D6A487F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21146" y="163882"/>
            <a:ext cx="1484431" cy="1484431"/>
          </a:xfrm>
          <a:prstGeom prst="rect">
            <a:avLst/>
          </a:prstGeom>
        </p:spPr>
      </p:pic>
      <p:sp>
        <p:nvSpPr>
          <p:cNvPr id="2" name="Title 1"/>
          <p:cNvSpPr>
            <a:spLocks noGrp="1"/>
          </p:cNvSpPr>
          <p:nvPr>
            <p:ph type="title" hasCustomPrompt="1"/>
          </p:nvPr>
        </p:nvSpPr>
        <p:spPr>
          <a:xfrm>
            <a:off x="650789" y="78698"/>
            <a:ext cx="6870358" cy="1143000"/>
          </a:xfrm>
          <a:noFill/>
        </p:spPr>
        <p:txBody>
          <a:bodyPr/>
          <a:lstStyle/>
          <a:p>
            <a:r>
              <a:rPr lang="en-US" dirty="0"/>
              <a:t>CLICK TO EDIT MASTER TITLE STYLE</a:t>
            </a:r>
            <a:endParaRPr lang="en-GB" dirty="0"/>
          </a:p>
        </p:txBody>
      </p:sp>
    </p:spTree>
    <p:extLst>
      <p:ext uri="{BB962C8B-B14F-4D97-AF65-F5344CB8AC3E}">
        <p14:creationId xmlns:p14="http://schemas.microsoft.com/office/powerpoint/2010/main" val="2054613353"/>
      </p:ext>
    </p:extLst>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 with log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C3E94E-86C0-196F-4C7B-FC85D018E27B}"/>
              </a:ext>
            </a:extLst>
          </p:cNvPr>
          <p:cNvSpPr/>
          <p:nvPr userDrawn="1"/>
        </p:nvSpPr>
        <p:spPr>
          <a:xfrm>
            <a:off x="0" y="0"/>
            <a:ext cx="9144000" cy="12216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Logo&#10;&#10;Description automatically generated">
            <a:extLst>
              <a:ext uri="{FF2B5EF4-FFF2-40B4-BE49-F238E27FC236}">
                <a16:creationId xmlns:a16="http://schemas.microsoft.com/office/drawing/2014/main" id="{3BDF8C03-EA90-DAFC-60E9-362BA1C1F78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21146" y="163882"/>
            <a:ext cx="1484431" cy="1484431"/>
          </a:xfrm>
          <a:prstGeom prst="rect">
            <a:avLst/>
          </a:prstGeom>
        </p:spPr>
      </p:pic>
    </p:spTree>
    <p:extLst>
      <p:ext uri="{BB962C8B-B14F-4D97-AF65-F5344CB8AC3E}">
        <p14:creationId xmlns:p14="http://schemas.microsoft.com/office/powerpoint/2010/main" val="252253502"/>
      </p:ext>
    </p:extLst>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Blank - with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9554956"/>
      </p:ext>
    </p:extLst>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FD79CE-A5B7-A2BA-DE39-ED28E17D6838}"/>
              </a:ext>
            </a:extLst>
          </p:cNvPr>
          <p:cNvSpPr/>
          <p:nvPr userDrawn="1"/>
        </p:nvSpPr>
        <p:spPr>
          <a:xfrm>
            <a:off x="0" y="0"/>
            <a:ext cx="9144000" cy="12216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B9FBD20A-168D-767E-D271-CE01BA5103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21146" y="163882"/>
            <a:ext cx="1484431" cy="1484431"/>
          </a:xfrm>
          <a:prstGeom prst="rect">
            <a:avLst/>
          </a:prstGeom>
        </p:spPr>
      </p:pic>
      <p:sp>
        <p:nvSpPr>
          <p:cNvPr id="2" name="Title 1">
            <a:extLst>
              <a:ext uri="{FF2B5EF4-FFF2-40B4-BE49-F238E27FC236}">
                <a16:creationId xmlns:a16="http://schemas.microsoft.com/office/drawing/2014/main" id="{258B0662-4C54-43AB-61AB-6D0AA32B6E90}"/>
              </a:ext>
            </a:extLst>
          </p:cNvPr>
          <p:cNvSpPr>
            <a:spLocks noGrp="1"/>
          </p:cNvSpPr>
          <p:nvPr>
            <p:ph type="title"/>
          </p:nvPr>
        </p:nvSpPr>
        <p:spPr>
          <a:xfrm>
            <a:off x="650789" y="78698"/>
            <a:ext cx="6434298" cy="1143000"/>
          </a:xfrm>
        </p:spPr>
        <p:txBody>
          <a:bodyPr/>
          <a:lstStyle/>
          <a:p>
            <a:r>
              <a:rPr lang="en-GB"/>
              <a:t>Click to edit Master title style</a:t>
            </a:r>
            <a:endParaRPr lang="en-US"/>
          </a:p>
        </p:txBody>
      </p:sp>
      <p:sp>
        <p:nvSpPr>
          <p:cNvPr id="4" name="Picture Placeholder 3">
            <a:extLst>
              <a:ext uri="{FF2B5EF4-FFF2-40B4-BE49-F238E27FC236}">
                <a16:creationId xmlns:a16="http://schemas.microsoft.com/office/drawing/2014/main" id="{536B447B-FF1C-1F83-F550-A6C342D19B0B}"/>
              </a:ext>
            </a:extLst>
          </p:cNvPr>
          <p:cNvSpPr>
            <a:spLocks noGrp="1"/>
          </p:cNvSpPr>
          <p:nvPr>
            <p:ph type="pic" sz="quarter" idx="10"/>
          </p:nvPr>
        </p:nvSpPr>
        <p:spPr>
          <a:xfrm>
            <a:off x="704850" y="1648313"/>
            <a:ext cx="2985602" cy="1714967"/>
          </a:xfrm>
        </p:spPr>
        <p:txBody>
          <a:bodyPr/>
          <a:lstStyle/>
          <a:p>
            <a:endParaRPr lang="en-US"/>
          </a:p>
        </p:txBody>
      </p:sp>
      <p:sp>
        <p:nvSpPr>
          <p:cNvPr id="5" name="Picture Placeholder 3">
            <a:extLst>
              <a:ext uri="{FF2B5EF4-FFF2-40B4-BE49-F238E27FC236}">
                <a16:creationId xmlns:a16="http://schemas.microsoft.com/office/drawing/2014/main" id="{6A3E7108-E349-CE90-1BD7-9F0685B19070}"/>
              </a:ext>
            </a:extLst>
          </p:cNvPr>
          <p:cNvSpPr>
            <a:spLocks noGrp="1"/>
          </p:cNvSpPr>
          <p:nvPr>
            <p:ph type="pic" sz="quarter" idx="11"/>
          </p:nvPr>
        </p:nvSpPr>
        <p:spPr>
          <a:xfrm>
            <a:off x="3948797" y="1654289"/>
            <a:ext cx="2985602" cy="1714967"/>
          </a:xfrm>
        </p:spPr>
        <p:txBody>
          <a:bodyPr/>
          <a:lstStyle/>
          <a:p>
            <a:endParaRPr lang="en-US"/>
          </a:p>
        </p:txBody>
      </p:sp>
      <p:sp>
        <p:nvSpPr>
          <p:cNvPr id="6" name="Picture Placeholder 3">
            <a:extLst>
              <a:ext uri="{FF2B5EF4-FFF2-40B4-BE49-F238E27FC236}">
                <a16:creationId xmlns:a16="http://schemas.microsoft.com/office/drawing/2014/main" id="{4FB9BE83-738E-693C-5D42-EF95715C3BAE}"/>
              </a:ext>
            </a:extLst>
          </p:cNvPr>
          <p:cNvSpPr>
            <a:spLocks noGrp="1"/>
          </p:cNvSpPr>
          <p:nvPr>
            <p:ph type="pic" sz="quarter" idx="12"/>
          </p:nvPr>
        </p:nvSpPr>
        <p:spPr>
          <a:xfrm>
            <a:off x="704850" y="3626525"/>
            <a:ext cx="2985602" cy="1714967"/>
          </a:xfrm>
        </p:spPr>
        <p:txBody>
          <a:bodyPr/>
          <a:lstStyle/>
          <a:p>
            <a:endParaRPr lang="en-US" dirty="0"/>
          </a:p>
        </p:txBody>
      </p:sp>
      <p:sp>
        <p:nvSpPr>
          <p:cNvPr id="7" name="Picture Placeholder 3">
            <a:extLst>
              <a:ext uri="{FF2B5EF4-FFF2-40B4-BE49-F238E27FC236}">
                <a16:creationId xmlns:a16="http://schemas.microsoft.com/office/drawing/2014/main" id="{F7685223-586E-4746-3F94-C749DE2C6EFF}"/>
              </a:ext>
            </a:extLst>
          </p:cNvPr>
          <p:cNvSpPr>
            <a:spLocks noGrp="1"/>
          </p:cNvSpPr>
          <p:nvPr>
            <p:ph type="pic" sz="quarter" idx="13"/>
          </p:nvPr>
        </p:nvSpPr>
        <p:spPr>
          <a:xfrm>
            <a:off x="3948797" y="3632501"/>
            <a:ext cx="2985602" cy="1714967"/>
          </a:xfrm>
        </p:spPr>
        <p:txBody>
          <a:bodyPr/>
          <a:lstStyle/>
          <a:p>
            <a:endParaRPr lang="en-US" dirty="0"/>
          </a:p>
        </p:txBody>
      </p:sp>
    </p:spTree>
    <p:extLst>
      <p:ext uri="{BB962C8B-B14F-4D97-AF65-F5344CB8AC3E}">
        <p14:creationId xmlns:p14="http://schemas.microsoft.com/office/powerpoint/2010/main" val="501607001"/>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789" y="56635"/>
            <a:ext cx="6870358" cy="1143000"/>
          </a:xfrm>
          <a:noFill/>
        </p:spPr>
        <p:txBody>
          <a:bodyPr/>
          <a:lstStyle/>
          <a:p>
            <a:r>
              <a:rPr lang="en-US" dirty="0"/>
              <a:t>Click to edit Master title style</a:t>
            </a:r>
            <a:endParaRPr lang="en-GB" dirty="0"/>
          </a:p>
        </p:txBody>
      </p:sp>
    </p:spTree>
    <p:extLst>
      <p:ext uri="{BB962C8B-B14F-4D97-AF65-F5344CB8AC3E}">
        <p14:creationId xmlns:p14="http://schemas.microsoft.com/office/powerpoint/2010/main" val="1061021957"/>
      </p:ext>
    </p:extLst>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 with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2054975"/>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only">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1" y="0"/>
            <a:ext cx="9144000" cy="6858000"/>
          </a:xfrm>
        </p:spPr>
        <p:txBody>
          <a:bodyPr/>
          <a:lstStyle>
            <a:lvl1pPr marL="0" indent="0" algn="l">
              <a:buNone/>
              <a:defRPr sz="2800" cap="all" baseline="0">
                <a:solidFill>
                  <a:schemeClr val="bg1"/>
                </a:solidFill>
              </a:defRPr>
            </a:lvl1pPr>
          </a:lstStyle>
          <a:p>
            <a:endParaRPr lang="en-US" dirty="0"/>
          </a:p>
          <a:p>
            <a:r>
              <a:rPr lang="en-US" dirty="0"/>
              <a:t>  Click icon to add picture</a:t>
            </a:r>
            <a:endParaRPr lang="en-GB" dirty="0"/>
          </a:p>
        </p:txBody>
      </p:sp>
    </p:spTree>
    <p:extLst>
      <p:ext uri="{BB962C8B-B14F-4D97-AF65-F5344CB8AC3E}">
        <p14:creationId xmlns:p14="http://schemas.microsoft.com/office/powerpoint/2010/main" val="1485324575"/>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789" y="62691"/>
            <a:ext cx="6870358" cy="1143000"/>
          </a:xfrm>
          <a:noFill/>
        </p:spPr>
        <p:txBody>
          <a:bodyPr/>
          <a:lstStyle/>
          <a:p>
            <a:r>
              <a:rPr lang="en-US" dirty="0"/>
              <a:t>Click to edit Master title style</a:t>
            </a:r>
            <a:endParaRPr lang="en-GB" dirty="0"/>
          </a:p>
        </p:txBody>
      </p:sp>
    </p:spTree>
    <p:extLst>
      <p:ext uri="{BB962C8B-B14F-4D97-AF65-F5344CB8AC3E}">
        <p14:creationId xmlns:p14="http://schemas.microsoft.com/office/powerpoint/2010/main" val="237816134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sv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10.xml"/><Relationship Id="rId5" Type="http://schemas.openxmlformats.org/officeDocument/2006/relationships/image" Target="../media/image2.svg"/><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0789" y="274638"/>
            <a:ext cx="6434298" cy="1143000"/>
          </a:xfrm>
          <a:prstGeom prst="rect">
            <a:avLst/>
          </a:prstGeom>
        </p:spPr>
        <p:txBody>
          <a:bodyPr vert="horz" lIns="91440" tIns="45720" rIns="91440" bIns="45720" rtlCol="0" anchor="b">
            <a:normAutofit/>
          </a:bodyPr>
          <a:lstStyle/>
          <a:p>
            <a:r>
              <a:rPr lang="en-US" dirty="0"/>
              <a:t>CLICK TO EDIT MASTER TITLE STYLE</a:t>
            </a:r>
            <a:endParaRPr lang="en-GB" dirty="0"/>
          </a:p>
        </p:txBody>
      </p:sp>
      <p:sp>
        <p:nvSpPr>
          <p:cNvPr id="3" name="Text Placeholder 2"/>
          <p:cNvSpPr>
            <a:spLocks noGrp="1"/>
          </p:cNvSpPr>
          <p:nvPr>
            <p:ph type="body" idx="1"/>
          </p:nvPr>
        </p:nvSpPr>
        <p:spPr>
          <a:xfrm>
            <a:off x="650788" y="1600201"/>
            <a:ext cx="7850661" cy="420506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3"/>
          <p:cNvSpPr txBox="1">
            <a:spLocks/>
          </p:cNvSpPr>
          <p:nvPr/>
        </p:nvSpPr>
        <p:spPr>
          <a:xfrm>
            <a:off x="2929328" y="6400799"/>
            <a:ext cx="2895600" cy="18256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altLang="en-US" sz="1100" dirty="0">
                <a:solidFill>
                  <a:srgbClr val="000000"/>
                </a:solidFill>
                <a:latin typeface="Arial" panose="020B0604020202020204" pitchFamily="34" charset="0"/>
                <a:cs typeface="Arial" panose="020B0604020202020204" pitchFamily="34" charset="0"/>
              </a:rPr>
              <a:t>Supporting Smooth Transitions | 2024-25</a:t>
            </a:r>
            <a:endParaRPr lang="en-US" altLang="en-US" sz="1100" dirty="0">
              <a:solidFill>
                <a:srgbClr val="000000"/>
              </a:solidFill>
              <a:latin typeface="Arial" panose="020B0604020202020204" pitchFamily="34" charset="0"/>
              <a:cs typeface="Arial" panose="020B0604020202020204" pitchFamily="34" charset="0"/>
            </a:endParaRPr>
          </a:p>
        </p:txBody>
      </p:sp>
      <p:pic>
        <p:nvPicPr>
          <p:cNvPr id="9" name="Picture 8"/>
          <p:cNvPicPr>
            <a:picLocks noChangeAspect="1"/>
          </p:cNvPicPr>
          <p:nvPr userDrawn="1"/>
        </p:nvPicPr>
        <p:blipFill rotWithShape="1">
          <a:blip r:embed="rId8">
            <a:extLst>
              <a:ext uri="{28A0092B-C50C-407E-A947-70E740481C1C}">
                <a14:useLocalDpi xmlns:a14="http://schemas.microsoft.com/office/drawing/2010/main" val="0"/>
              </a:ext>
            </a:extLst>
          </a:blip>
          <a:srcRect t="10444" b="9159"/>
          <a:stretch/>
        </p:blipFill>
        <p:spPr>
          <a:xfrm>
            <a:off x="7302988" y="5805264"/>
            <a:ext cx="1757623" cy="1052735"/>
          </a:xfrm>
          <a:prstGeom prst="rect">
            <a:avLst/>
          </a:prstGeom>
        </p:spPr>
      </p:pic>
      <p:pic>
        <p:nvPicPr>
          <p:cNvPr id="4" name="Picture 8">
            <a:extLst>
              <a:ext uri="{FF2B5EF4-FFF2-40B4-BE49-F238E27FC236}">
                <a16:creationId xmlns:a16="http://schemas.microsoft.com/office/drawing/2014/main" id="{4279848C-5787-519F-474F-112F37A9C09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245533" y="5874697"/>
            <a:ext cx="870744" cy="846778"/>
          </a:xfrm>
          <a:prstGeom prst="rect">
            <a:avLst/>
          </a:prstGeom>
        </p:spPr>
      </p:pic>
    </p:spTree>
    <p:extLst>
      <p:ext uri="{BB962C8B-B14F-4D97-AF65-F5344CB8AC3E}">
        <p14:creationId xmlns:p14="http://schemas.microsoft.com/office/powerpoint/2010/main" val="304368159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7" r:id="rId3"/>
    <p:sldLayoutId id="2147483668" r:id="rId4"/>
    <p:sldLayoutId id="2147483682" r:id="rId5"/>
    <p:sldLayoutId id="2147483698" r:id="rId6"/>
  </p:sldLayoutIdLst>
  <p:transition spd="slow">
    <p:fade/>
  </p:transition>
  <p:hf hdr="0" ftr="0" dt="0"/>
  <p:txStyles>
    <p:titleStyle>
      <a:lvl1pPr algn="l" defTabSz="914400" rtl="0" eaLnBrk="1" latinLnBrk="0" hangingPunct="1">
        <a:spcBef>
          <a:spcPct val="0"/>
        </a:spcBef>
        <a:buNone/>
        <a:defRPr sz="2800" kern="1200" cap="all" baseline="0">
          <a:solidFill>
            <a:schemeClr val="bg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Clr>
          <a:schemeClr val="accent4"/>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chemeClr val="accent4"/>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accent4"/>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accent4"/>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accent4"/>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47D9DF-9931-A55C-C053-D6E00C898224}"/>
              </a:ext>
            </a:extLst>
          </p:cNvPr>
          <p:cNvSpPr/>
          <p:nvPr userDrawn="1"/>
        </p:nvSpPr>
        <p:spPr>
          <a:xfrm>
            <a:off x="0" y="0"/>
            <a:ext cx="9144000" cy="1221698"/>
          </a:xfrm>
          <a:prstGeom prst="rect">
            <a:avLst/>
          </a:prstGeom>
          <a:solidFill>
            <a:srgbClr val="510C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50789" y="78698"/>
            <a:ext cx="6787980" cy="1143000"/>
          </a:xfrm>
          <a:prstGeom prst="rect">
            <a:avLst/>
          </a:prstGeom>
        </p:spPr>
        <p:txBody>
          <a:bodyPr vert="horz" lIns="91440" tIns="45720" rIns="91440" bIns="45720" rtlCol="0" anchor="b">
            <a:normAutofit/>
          </a:bodyPr>
          <a:lstStyle/>
          <a:p>
            <a:r>
              <a:rPr lang="en-US" dirty="0"/>
              <a:t>Click to edit Master title style</a:t>
            </a:r>
            <a:endParaRPr lang="en-GB" dirty="0"/>
          </a:p>
        </p:txBody>
      </p:sp>
      <p:sp>
        <p:nvSpPr>
          <p:cNvPr id="3" name="Text Placeholder 2"/>
          <p:cNvSpPr>
            <a:spLocks noGrp="1"/>
          </p:cNvSpPr>
          <p:nvPr>
            <p:ph type="body" idx="1"/>
          </p:nvPr>
        </p:nvSpPr>
        <p:spPr>
          <a:xfrm>
            <a:off x="650788" y="1600201"/>
            <a:ext cx="7850661" cy="420506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2" name="Picture 11" descr="Logo&#10;&#10;Description automatically generated">
            <a:extLst>
              <a:ext uri="{FF2B5EF4-FFF2-40B4-BE49-F238E27FC236}">
                <a16:creationId xmlns:a16="http://schemas.microsoft.com/office/drawing/2014/main" id="{0D833B56-434D-3ED4-B399-7E783262644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528113" y="163881"/>
            <a:ext cx="1484431" cy="1484431"/>
          </a:xfrm>
          <a:prstGeom prst="rect">
            <a:avLst/>
          </a:prstGeom>
        </p:spPr>
      </p:pic>
      <p:sp>
        <p:nvSpPr>
          <p:cNvPr id="14" name="Footer Placeholder 3">
            <a:extLst>
              <a:ext uri="{FF2B5EF4-FFF2-40B4-BE49-F238E27FC236}">
                <a16:creationId xmlns:a16="http://schemas.microsoft.com/office/drawing/2014/main" id="{CA8F9E0F-45A7-A459-A68F-41C51A6F6CE3}"/>
              </a:ext>
            </a:extLst>
          </p:cNvPr>
          <p:cNvSpPr txBox="1">
            <a:spLocks/>
          </p:cNvSpPr>
          <p:nvPr userDrawn="1"/>
        </p:nvSpPr>
        <p:spPr>
          <a:xfrm>
            <a:off x="2929328" y="6400799"/>
            <a:ext cx="2895600" cy="18256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altLang="en-US" sz="1100" dirty="0">
                <a:solidFill>
                  <a:srgbClr val="000000"/>
                </a:solidFill>
                <a:latin typeface="Arial" panose="020B0604020202020204" pitchFamily="34" charset="0"/>
                <a:cs typeface="Arial" panose="020B0604020202020204" pitchFamily="34" charset="0"/>
              </a:rPr>
              <a:t>Supporting Smooth Transitions | 2024-25</a:t>
            </a:r>
            <a:endParaRPr lang="en-US" altLang="en-US" sz="1100" dirty="0">
              <a:solidFill>
                <a:srgbClr val="000000"/>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DD173248-3834-48AD-86B6-730A4F89D72A}"/>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10444" b="9159"/>
          <a:stretch/>
        </p:blipFill>
        <p:spPr>
          <a:xfrm>
            <a:off x="7302988" y="5805264"/>
            <a:ext cx="1757623" cy="1052735"/>
          </a:xfrm>
          <a:prstGeom prst="rect">
            <a:avLst/>
          </a:prstGeom>
        </p:spPr>
      </p:pic>
      <p:pic>
        <p:nvPicPr>
          <p:cNvPr id="16" name="Picture 8">
            <a:extLst>
              <a:ext uri="{FF2B5EF4-FFF2-40B4-BE49-F238E27FC236}">
                <a16:creationId xmlns:a16="http://schemas.microsoft.com/office/drawing/2014/main" id="{D56BB2E7-80A9-0721-00E9-B814EEF524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245533" y="5874697"/>
            <a:ext cx="870744" cy="846778"/>
          </a:xfrm>
          <a:prstGeom prst="rect">
            <a:avLst/>
          </a:prstGeom>
        </p:spPr>
      </p:pic>
    </p:spTree>
    <p:extLst>
      <p:ext uri="{BB962C8B-B14F-4D97-AF65-F5344CB8AC3E}">
        <p14:creationId xmlns:p14="http://schemas.microsoft.com/office/powerpoint/2010/main" val="257127944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transition spd="slow">
    <p:fade/>
  </p:transition>
  <p:hf hdr="0" ftr="0" dt="0"/>
  <p:txStyles>
    <p:titleStyle>
      <a:lvl1pPr algn="l" defTabSz="914400" rtl="0" eaLnBrk="1" latinLnBrk="0" hangingPunct="1">
        <a:spcBef>
          <a:spcPct val="0"/>
        </a:spcBef>
        <a:buNone/>
        <a:defRPr sz="2800" kern="1200" cap="all" baseline="0">
          <a:solidFill>
            <a:schemeClr val="bg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Clr>
          <a:schemeClr val="accent4"/>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chemeClr val="accent4"/>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accent4"/>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accent4"/>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accent4"/>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8327C3E-4BC8-923C-8989-653E4CF27A2B}"/>
              </a:ext>
            </a:extLst>
          </p:cNvPr>
          <p:cNvSpPr/>
          <p:nvPr userDrawn="1"/>
        </p:nvSpPr>
        <p:spPr>
          <a:xfrm>
            <a:off x="0" y="0"/>
            <a:ext cx="9144000" cy="1221698"/>
          </a:xfrm>
          <a:prstGeom prst="rect">
            <a:avLst/>
          </a:prstGeom>
          <a:solidFill>
            <a:srgbClr val="BB6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Logo&#10;&#10;Description automatically generated">
            <a:extLst>
              <a:ext uri="{FF2B5EF4-FFF2-40B4-BE49-F238E27FC236}">
                <a16:creationId xmlns:a16="http://schemas.microsoft.com/office/drawing/2014/main" id="{57BB119F-6664-41F3-22D4-928AC1F841C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28112" y="163881"/>
            <a:ext cx="1484432" cy="1484432"/>
          </a:xfrm>
          <a:prstGeom prst="rect">
            <a:avLst/>
          </a:prstGeom>
        </p:spPr>
      </p:pic>
      <p:sp>
        <p:nvSpPr>
          <p:cNvPr id="11" name="Footer Placeholder 3">
            <a:extLst>
              <a:ext uri="{FF2B5EF4-FFF2-40B4-BE49-F238E27FC236}">
                <a16:creationId xmlns:a16="http://schemas.microsoft.com/office/drawing/2014/main" id="{235DFBB7-2C85-2374-B519-4A46237C0621}"/>
              </a:ext>
            </a:extLst>
          </p:cNvPr>
          <p:cNvSpPr txBox="1">
            <a:spLocks/>
          </p:cNvSpPr>
          <p:nvPr userDrawn="1"/>
        </p:nvSpPr>
        <p:spPr>
          <a:xfrm>
            <a:off x="2929328" y="6400799"/>
            <a:ext cx="2895600" cy="18256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altLang="en-US" sz="1100" dirty="0">
                <a:solidFill>
                  <a:srgbClr val="000000"/>
                </a:solidFill>
                <a:latin typeface="Arial" panose="020B0604020202020204" pitchFamily="34" charset="0"/>
                <a:cs typeface="Arial" panose="020B0604020202020204" pitchFamily="34" charset="0"/>
              </a:rPr>
              <a:t>Supporting Smooth Transitions | 2024-25</a:t>
            </a:r>
            <a:endParaRPr lang="en-US" altLang="en-US" sz="1100" dirty="0">
              <a:solidFill>
                <a:srgbClr val="000000"/>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C8D47C9C-24CA-5442-A9B2-6ED36159BA1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10444" b="9159"/>
          <a:stretch/>
        </p:blipFill>
        <p:spPr>
          <a:xfrm>
            <a:off x="7302988" y="5805264"/>
            <a:ext cx="1757623" cy="1052735"/>
          </a:xfrm>
          <a:prstGeom prst="rect">
            <a:avLst/>
          </a:prstGeom>
        </p:spPr>
      </p:pic>
      <p:pic>
        <p:nvPicPr>
          <p:cNvPr id="13" name="Picture 8">
            <a:extLst>
              <a:ext uri="{FF2B5EF4-FFF2-40B4-BE49-F238E27FC236}">
                <a16:creationId xmlns:a16="http://schemas.microsoft.com/office/drawing/2014/main" id="{F3AA2FC4-90ED-E021-0814-624AC5E14AA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45533" y="5874697"/>
            <a:ext cx="870744" cy="846778"/>
          </a:xfrm>
          <a:prstGeom prst="rect">
            <a:avLst/>
          </a:prstGeom>
        </p:spPr>
      </p:pic>
      <p:sp>
        <p:nvSpPr>
          <p:cNvPr id="2" name="Title Placeholder 1"/>
          <p:cNvSpPr>
            <a:spLocks noGrp="1"/>
          </p:cNvSpPr>
          <p:nvPr>
            <p:ph type="title"/>
          </p:nvPr>
        </p:nvSpPr>
        <p:spPr>
          <a:xfrm>
            <a:off x="650788" y="78699"/>
            <a:ext cx="6787980" cy="1143000"/>
          </a:xfrm>
          <a:prstGeom prst="rect">
            <a:avLst/>
          </a:prstGeom>
        </p:spPr>
        <p:txBody>
          <a:bodyPr vert="horz" lIns="91440" tIns="45720" rIns="91440" bIns="45720" rtlCol="0" anchor="b">
            <a:normAutofit/>
          </a:bodyPr>
          <a:lstStyle/>
          <a:p>
            <a:r>
              <a:rPr lang="en-US" dirty="0"/>
              <a:t>CLICK TO EDIT MASTER TITLE STYLE</a:t>
            </a:r>
            <a:endParaRPr lang="en-GB" dirty="0"/>
          </a:p>
        </p:txBody>
      </p:sp>
      <p:sp>
        <p:nvSpPr>
          <p:cNvPr id="3" name="Text Placeholder 2"/>
          <p:cNvSpPr>
            <a:spLocks noGrp="1"/>
          </p:cNvSpPr>
          <p:nvPr>
            <p:ph type="body" idx="1"/>
          </p:nvPr>
        </p:nvSpPr>
        <p:spPr>
          <a:xfrm>
            <a:off x="650788" y="1600201"/>
            <a:ext cx="7850661" cy="420506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61459277"/>
      </p:ext>
    </p:extLst>
  </p:cSld>
  <p:clrMap bg1="lt1" tx1="dk1" bg2="lt2" tx2="dk2" accent1="accent1" accent2="accent2" accent3="accent3" accent4="accent4" accent5="accent5" accent6="accent6" hlink="hlink" folHlink="folHlink"/>
  <p:sldLayoutIdLst>
    <p:sldLayoutId id="2147483697" r:id="rId1"/>
  </p:sldLayoutIdLst>
  <p:transition spd="slow">
    <p:fade/>
  </p:transition>
  <p:hf hdr="0" ftr="0" dt="0"/>
  <p:txStyles>
    <p:titleStyle>
      <a:lvl1pPr algn="l" defTabSz="914400" rtl="0" eaLnBrk="1" latinLnBrk="0" hangingPunct="1">
        <a:spcBef>
          <a:spcPct val="0"/>
        </a:spcBef>
        <a:buNone/>
        <a:defRPr sz="2800" kern="1200" cap="all" baseline="0">
          <a:solidFill>
            <a:schemeClr val="bg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Clr>
          <a:schemeClr val="accent4"/>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chemeClr val="accent4"/>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accent4"/>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accent4"/>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accent4"/>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15.jpg"/><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jpeg"/></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D4A51D3-9ADC-23C6-65BF-6467D1FEE0DF}"/>
              </a:ext>
            </a:extLst>
          </p:cNvPr>
          <p:cNvSpPr/>
          <p:nvPr/>
        </p:nvSpPr>
        <p:spPr>
          <a:xfrm>
            <a:off x="0" y="1641075"/>
            <a:ext cx="9144000" cy="41541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ctrTitle" idx="4294967295"/>
          </p:nvPr>
        </p:nvSpPr>
        <p:spPr>
          <a:xfrm>
            <a:off x="199836" y="2975916"/>
            <a:ext cx="8744328" cy="1680945"/>
          </a:xfrm>
        </p:spPr>
        <p:txBody>
          <a:bodyPr>
            <a:normAutofit/>
          </a:bodyPr>
          <a:lstStyle/>
          <a:p>
            <a:pPr algn="ctr"/>
            <a:r>
              <a:rPr lang="en-GB" sz="4000" cap="none" dirty="0"/>
              <a:t>Reception – </a:t>
            </a:r>
            <a:r>
              <a:rPr lang="en-GB" sz="3200" cap="none" dirty="0"/>
              <a:t>Early Years Foundation Stage</a:t>
            </a:r>
            <a:endParaRPr lang="en-GB" sz="4000" dirty="0"/>
          </a:p>
        </p:txBody>
      </p:sp>
      <p:sp>
        <p:nvSpPr>
          <p:cNvPr id="5" name="Subtitle 4"/>
          <p:cNvSpPr>
            <a:spLocks noGrp="1"/>
          </p:cNvSpPr>
          <p:nvPr>
            <p:ph type="subTitle" idx="4294967295"/>
          </p:nvPr>
        </p:nvSpPr>
        <p:spPr>
          <a:xfrm>
            <a:off x="254336" y="4783946"/>
            <a:ext cx="8635326" cy="884205"/>
          </a:xfrm>
        </p:spPr>
        <p:txBody>
          <a:bodyPr>
            <a:normAutofit lnSpcReduction="10000"/>
          </a:bodyPr>
          <a:lstStyle/>
          <a:p>
            <a:pPr marL="0" indent="0" algn="ctr">
              <a:buNone/>
            </a:pPr>
            <a:r>
              <a:rPr lang="en-US" sz="2400" dirty="0">
                <a:solidFill>
                  <a:schemeClr val="bg1"/>
                </a:solidFill>
              </a:rPr>
              <a:t>Thursday 8</a:t>
            </a:r>
            <a:r>
              <a:rPr lang="en-US" sz="2400" baseline="30000" dirty="0">
                <a:solidFill>
                  <a:schemeClr val="bg1"/>
                </a:solidFill>
              </a:rPr>
              <a:t>th</a:t>
            </a:r>
            <a:r>
              <a:rPr lang="en-US" sz="2400" dirty="0">
                <a:solidFill>
                  <a:schemeClr val="bg1"/>
                </a:solidFill>
              </a:rPr>
              <a:t> October 2026</a:t>
            </a:r>
          </a:p>
          <a:p>
            <a:pPr marL="0" indent="0" algn="ctr">
              <a:buNone/>
            </a:pPr>
            <a:r>
              <a:rPr lang="en-US" sz="2400" dirty="0">
                <a:solidFill>
                  <a:schemeClr val="bg1"/>
                </a:solidFill>
              </a:rPr>
              <a:t>3.30pm</a:t>
            </a:r>
            <a:endParaRPr lang="en-GB" sz="2400" dirty="0">
              <a:solidFill>
                <a:schemeClr val="bg1"/>
              </a:solidFill>
            </a:endParaRPr>
          </a:p>
        </p:txBody>
      </p:sp>
      <p:pic>
        <p:nvPicPr>
          <p:cNvPr id="8" name="Picture 7" descr="Logo&#10;&#10;Description automatically generated">
            <a:extLst>
              <a:ext uri="{FF2B5EF4-FFF2-40B4-BE49-F238E27FC236}">
                <a16:creationId xmlns:a16="http://schemas.microsoft.com/office/drawing/2014/main" id="{073A8725-5A65-8E24-C7C6-522122DF84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6413" y="171425"/>
            <a:ext cx="2440421" cy="2440421"/>
          </a:xfrm>
          <a:prstGeom prst="rect">
            <a:avLst/>
          </a:prstGeom>
        </p:spPr>
      </p:pic>
      <p:sp>
        <p:nvSpPr>
          <p:cNvPr id="9" name="TextBox 8">
            <a:extLst>
              <a:ext uri="{FF2B5EF4-FFF2-40B4-BE49-F238E27FC236}">
                <a16:creationId xmlns:a16="http://schemas.microsoft.com/office/drawing/2014/main" id="{8D291ED5-497E-46C5-82B8-21C8B914E448}"/>
              </a:ext>
            </a:extLst>
          </p:cNvPr>
          <p:cNvSpPr txBox="1"/>
          <p:nvPr/>
        </p:nvSpPr>
        <p:spPr>
          <a:xfrm>
            <a:off x="2930924" y="1035089"/>
            <a:ext cx="3282151" cy="584775"/>
          </a:xfrm>
          <a:prstGeom prst="rect">
            <a:avLst/>
          </a:prstGeom>
          <a:noFill/>
        </p:spPr>
        <p:txBody>
          <a:bodyPr wrap="square" rtlCol="0">
            <a:spAutoFit/>
          </a:bodyPr>
          <a:lstStyle/>
          <a:p>
            <a:pPr algn="ctr"/>
            <a:r>
              <a:rPr lang="en-GB" sz="3200" b="1" cap="all" dirty="0">
                <a:solidFill>
                  <a:schemeClr val="accent2"/>
                </a:solidFill>
              </a:rPr>
              <a:t>WELCOME TO</a:t>
            </a:r>
            <a:endParaRPr lang="en-US" sz="3200" b="1" cap="all" dirty="0">
              <a:solidFill>
                <a:schemeClr val="accent2"/>
              </a:solidFill>
            </a:endParaRPr>
          </a:p>
        </p:txBody>
      </p:sp>
      <p:sp>
        <p:nvSpPr>
          <p:cNvPr id="10" name="TextBox 9">
            <a:extLst>
              <a:ext uri="{FF2B5EF4-FFF2-40B4-BE49-F238E27FC236}">
                <a16:creationId xmlns:a16="http://schemas.microsoft.com/office/drawing/2014/main" id="{571A31BC-B27C-31EB-A507-74EB00E47419}"/>
              </a:ext>
            </a:extLst>
          </p:cNvPr>
          <p:cNvSpPr txBox="1"/>
          <p:nvPr/>
        </p:nvSpPr>
        <p:spPr>
          <a:xfrm>
            <a:off x="3055064" y="1939618"/>
            <a:ext cx="3033870" cy="830997"/>
          </a:xfrm>
          <a:prstGeom prst="rect">
            <a:avLst/>
          </a:prstGeom>
          <a:noFill/>
        </p:spPr>
        <p:txBody>
          <a:bodyPr wrap="square" rtlCol="0">
            <a:spAutoFit/>
          </a:bodyPr>
          <a:lstStyle/>
          <a:p>
            <a:pPr algn="ctr"/>
            <a:r>
              <a:rPr lang="en-GB" sz="2400" i="1" cap="none" dirty="0" err="1">
                <a:solidFill>
                  <a:schemeClr val="bg1"/>
                </a:solidFill>
              </a:rPr>
              <a:t>Shephalbury</a:t>
            </a:r>
            <a:r>
              <a:rPr lang="en-GB" sz="2400" i="1" cap="none" dirty="0">
                <a:solidFill>
                  <a:schemeClr val="bg1"/>
                </a:solidFill>
              </a:rPr>
              <a:t> Park Primary School</a:t>
            </a:r>
            <a:endParaRPr lang="en-US" sz="2400" dirty="0">
              <a:solidFill>
                <a:schemeClr val="bg1"/>
              </a:solidFill>
            </a:endParaRPr>
          </a:p>
        </p:txBody>
      </p:sp>
      <p:sp>
        <p:nvSpPr>
          <p:cNvPr id="3" name="TextBox 2">
            <a:extLst>
              <a:ext uri="{FF2B5EF4-FFF2-40B4-BE49-F238E27FC236}">
                <a16:creationId xmlns:a16="http://schemas.microsoft.com/office/drawing/2014/main" id="{61844565-AB95-6605-B100-2C16C451E27A}"/>
              </a:ext>
            </a:extLst>
          </p:cNvPr>
          <p:cNvSpPr txBox="1"/>
          <p:nvPr/>
        </p:nvSpPr>
        <p:spPr>
          <a:xfrm>
            <a:off x="2930924" y="6245871"/>
            <a:ext cx="3282151" cy="369332"/>
          </a:xfrm>
          <a:prstGeom prst="rect">
            <a:avLst/>
          </a:prstGeom>
          <a:solidFill>
            <a:schemeClr val="bg1"/>
          </a:solidFill>
        </p:spPr>
        <p:txBody>
          <a:bodyPr wrap="square" rtlCol="0">
            <a:spAutoFit/>
          </a:bodyPr>
          <a:lstStyle/>
          <a:p>
            <a:endParaRPr lang="en-GB" dirty="0"/>
          </a:p>
        </p:txBody>
      </p:sp>
      <p:pic>
        <p:nvPicPr>
          <p:cNvPr id="1026" name="Picture 2" descr="Shephalbury Park Primary School">
            <a:extLst>
              <a:ext uri="{FF2B5EF4-FFF2-40B4-BE49-F238E27FC236}">
                <a16:creationId xmlns:a16="http://schemas.microsoft.com/office/drawing/2014/main" id="{BD07F5FB-4B80-0C9E-8707-A1C80FB9A7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220" y="264267"/>
            <a:ext cx="2266950" cy="2009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673237"/>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a:lstStyle/>
          <a:p>
            <a:r>
              <a:rPr lang="en-GB" dirty="0"/>
              <a:t>AIMS of the meeting</a:t>
            </a:r>
          </a:p>
        </p:txBody>
      </p:sp>
      <p:sp>
        <p:nvSpPr>
          <p:cNvPr id="3" name="Content Placeholder 2"/>
          <p:cNvSpPr>
            <a:spLocks noGrp="1"/>
          </p:cNvSpPr>
          <p:nvPr>
            <p:ph idx="4294967295"/>
          </p:nvPr>
        </p:nvSpPr>
        <p:spPr>
          <a:xfrm>
            <a:off x="650789" y="1580974"/>
            <a:ext cx="7183524" cy="4097338"/>
          </a:xfrm>
        </p:spPr>
        <p:txBody>
          <a:bodyPr>
            <a:normAutofit/>
          </a:bodyPr>
          <a:lstStyle/>
          <a:p>
            <a:pPr marL="0" indent="0">
              <a:buNone/>
            </a:pPr>
            <a:r>
              <a:rPr lang="en-GB" sz="2000" dirty="0"/>
              <a:t>To give you an overview of </a:t>
            </a:r>
          </a:p>
          <a:p>
            <a:pPr marL="0" indent="0">
              <a:buNone/>
            </a:pPr>
            <a:r>
              <a:rPr lang="en-GB" sz="2000" dirty="0"/>
              <a:t>Early Years Foundation Stage (EYFS)</a:t>
            </a:r>
          </a:p>
          <a:p>
            <a:pPr marL="0" indent="0">
              <a:buNone/>
            </a:pPr>
            <a:r>
              <a:rPr lang="en-GB" sz="2000" dirty="0"/>
              <a:t>and what your child will be learning </a:t>
            </a:r>
          </a:p>
          <a:p>
            <a:pPr marL="0" indent="0">
              <a:buNone/>
            </a:pPr>
            <a:endParaRPr lang="en-GB" sz="1800" dirty="0"/>
          </a:p>
          <a:p>
            <a:pPr marL="0" indent="0">
              <a:buNone/>
            </a:pPr>
            <a:endParaRPr lang="en-GB" sz="1800" dirty="0"/>
          </a:p>
          <a:p>
            <a:pPr marL="0" indent="0">
              <a:buNone/>
            </a:pPr>
            <a:r>
              <a:rPr lang="en-GB" sz="2000" dirty="0"/>
              <a:t>To provide ideas we can effectively work together</a:t>
            </a:r>
          </a:p>
          <a:p>
            <a:pPr marL="0" indent="0">
              <a:buNone/>
            </a:pPr>
            <a:r>
              <a:rPr lang="en-GB" sz="2000" dirty="0"/>
              <a:t>and how you can best support your child at home</a:t>
            </a:r>
          </a:p>
          <a:p>
            <a:pPr marL="0" indent="0">
              <a:buNone/>
            </a:pPr>
            <a:endParaRPr lang="en-GB" sz="1800" dirty="0"/>
          </a:p>
          <a:p>
            <a:pPr marL="0" indent="0">
              <a:buNone/>
            </a:pPr>
            <a:endParaRPr lang="en-GB" sz="1800" dirty="0"/>
          </a:p>
          <a:p>
            <a:pPr marL="0" indent="0">
              <a:buNone/>
            </a:pPr>
            <a:r>
              <a:rPr lang="en-GB" sz="2000" dirty="0"/>
              <a:t>To help you understand what to </a:t>
            </a:r>
          </a:p>
          <a:p>
            <a:pPr marL="0" indent="0">
              <a:buNone/>
            </a:pPr>
            <a:r>
              <a:rPr lang="en-GB" sz="2000" dirty="0"/>
              <a:t>expect from us</a:t>
            </a:r>
          </a:p>
        </p:txBody>
      </p:sp>
      <p:pic>
        <p:nvPicPr>
          <p:cNvPr id="5" name="Picture 4" descr="Text&#10;&#10;Description automatically generated">
            <a:extLst>
              <a:ext uri="{FF2B5EF4-FFF2-40B4-BE49-F238E27FC236}">
                <a16:creationId xmlns:a16="http://schemas.microsoft.com/office/drawing/2014/main" id="{33B1E664-ADA4-4B22-89D9-7215D0697641}"/>
              </a:ext>
            </a:extLst>
          </p:cNvPr>
          <p:cNvPicPr>
            <a:picLocks noChangeAspect="1"/>
          </p:cNvPicPr>
          <p:nvPr/>
        </p:nvPicPr>
        <p:blipFill>
          <a:blip r:embed="rId3" cstate="print">
            <a:extLst>
              <a:ext uri="{28A0092B-C50C-407E-A947-70E740481C1C}">
                <a14:useLocalDpi xmlns:a14="http://schemas.microsoft.com/office/drawing/2010/main" val="0"/>
              </a:ext>
            </a:extLst>
          </a:blip>
          <a:srcRect b="25725"/>
          <a:stretch/>
        </p:blipFill>
        <p:spPr>
          <a:xfrm>
            <a:off x="5297251" y="1499264"/>
            <a:ext cx="1284629" cy="1361359"/>
          </a:xfrm>
          <a:prstGeom prst="rect">
            <a:avLst/>
          </a:prstGeom>
          <a:ln>
            <a:noFill/>
          </a:ln>
          <a:effectLst>
            <a:outerShdw blurRad="292100" dist="63500" dir="2700000" sx="97803" sy="97803" algn="tl" rotWithShape="0">
              <a:srgbClr val="333333">
                <a:alpha val="65000"/>
              </a:srgbClr>
            </a:outerShdw>
          </a:effectLst>
        </p:spPr>
      </p:pic>
      <p:pic>
        <p:nvPicPr>
          <p:cNvPr id="9" name="Picture 8">
            <a:extLst>
              <a:ext uri="{FF2B5EF4-FFF2-40B4-BE49-F238E27FC236}">
                <a16:creationId xmlns:a16="http://schemas.microsoft.com/office/drawing/2014/main" id="{517C4A71-135F-775B-B06D-6526A469C8FD}"/>
              </a:ext>
            </a:extLst>
          </p:cNvPr>
          <p:cNvPicPr>
            <a:picLocks noChangeAspect="1"/>
          </p:cNvPicPr>
          <p:nvPr/>
        </p:nvPicPr>
        <p:blipFill rotWithShape="1">
          <a:blip r:embed="rId4">
            <a:extLst>
              <a:ext uri="{28A0092B-C50C-407E-A947-70E740481C1C}">
                <a14:useLocalDpi xmlns:a14="http://schemas.microsoft.com/office/drawing/2010/main" val="0"/>
              </a:ext>
            </a:extLst>
          </a:blip>
          <a:srcRect l="33401" t="11860" r="9775" b="2951"/>
          <a:stretch/>
        </p:blipFill>
        <p:spPr>
          <a:xfrm>
            <a:off x="6609888" y="2361116"/>
            <a:ext cx="2537062" cy="2537054"/>
          </a:xfrm>
          <a:prstGeom prst="ellipse">
            <a:avLst/>
          </a:prstGeom>
        </p:spPr>
      </p:pic>
      <p:pic>
        <p:nvPicPr>
          <p:cNvPr id="11" name="Picture 10" descr="A teacher teaching her students&#10;&#10;Description automatically generated with low confidence">
            <a:extLst>
              <a:ext uri="{FF2B5EF4-FFF2-40B4-BE49-F238E27FC236}">
                <a16:creationId xmlns:a16="http://schemas.microsoft.com/office/drawing/2014/main" id="{B1AF7A37-ED10-338D-BB42-C7E632784F7C}"/>
              </a:ext>
            </a:extLst>
          </p:cNvPr>
          <p:cNvPicPr>
            <a:picLocks noChangeAspect="1"/>
          </p:cNvPicPr>
          <p:nvPr/>
        </p:nvPicPr>
        <p:blipFill rotWithShape="1">
          <a:blip r:embed="rId5">
            <a:extLst>
              <a:ext uri="{28A0092B-C50C-407E-A947-70E740481C1C}">
                <a14:useLocalDpi xmlns:a14="http://schemas.microsoft.com/office/drawing/2010/main" val="0"/>
              </a:ext>
            </a:extLst>
          </a:blip>
          <a:srcRect l="27152" t="7520" r="27204" b="21467"/>
          <a:stretch/>
        </p:blipFill>
        <p:spPr>
          <a:xfrm>
            <a:off x="4572000" y="4531071"/>
            <a:ext cx="2190725" cy="2193366"/>
          </a:xfrm>
          <a:prstGeom prst="ellipse">
            <a:avLst/>
          </a:prstGeom>
        </p:spPr>
      </p:pic>
      <p:pic>
        <p:nvPicPr>
          <p:cNvPr id="2054" name="Picture 6" descr="Froebel Trust | Launch of &quot;Birth to Five Matters Curriculum Guidance&quot;">
            <a:extLst>
              <a:ext uri="{FF2B5EF4-FFF2-40B4-BE49-F238E27FC236}">
                <a16:creationId xmlns:a16="http://schemas.microsoft.com/office/drawing/2014/main" id="{0980548D-9C52-0AA7-DB8B-E10E6D604FF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23262" y="5627754"/>
            <a:ext cx="1769452" cy="1151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389851"/>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AD03F-E0B3-E3E3-0E4F-837AB543C1A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5817C9-3C62-7483-0AB0-83F3D2441740}"/>
              </a:ext>
            </a:extLst>
          </p:cNvPr>
          <p:cNvSpPr>
            <a:spLocks noGrp="1"/>
          </p:cNvSpPr>
          <p:nvPr>
            <p:ph idx="4294967295"/>
          </p:nvPr>
        </p:nvSpPr>
        <p:spPr>
          <a:xfrm>
            <a:off x="650789" y="1580974"/>
            <a:ext cx="7183524" cy="4097338"/>
          </a:xfrm>
        </p:spPr>
        <p:txBody>
          <a:bodyPr>
            <a:normAutofit/>
          </a:bodyPr>
          <a:lstStyle/>
          <a:p>
            <a:pPr marL="0" indent="0">
              <a:buNone/>
            </a:pPr>
            <a:endParaRPr lang="en-GB" sz="2000" dirty="0"/>
          </a:p>
        </p:txBody>
      </p:sp>
      <p:pic>
        <p:nvPicPr>
          <p:cNvPr id="6" name="Picture 5">
            <a:extLst>
              <a:ext uri="{FF2B5EF4-FFF2-40B4-BE49-F238E27FC236}">
                <a16:creationId xmlns:a16="http://schemas.microsoft.com/office/drawing/2014/main" id="{A97D6002-75FC-E472-C24A-6DDCAFE32FB3}"/>
              </a:ext>
            </a:extLst>
          </p:cNvPr>
          <p:cNvPicPr>
            <a:picLocks noChangeAspect="1"/>
          </p:cNvPicPr>
          <p:nvPr/>
        </p:nvPicPr>
        <p:blipFill>
          <a:blip r:embed="rId3"/>
          <a:stretch>
            <a:fillRect/>
          </a:stretch>
        </p:blipFill>
        <p:spPr>
          <a:xfrm>
            <a:off x="1309687" y="0"/>
            <a:ext cx="6225265" cy="6811992"/>
          </a:xfrm>
          <a:prstGeom prst="rect">
            <a:avLst/>
          </a:prstGeom>
        </p:spPr>
      </p:pic>
    </p:spTree>
    <p:extLst>
      <p:ext uri="{BB962C8B-B14F-4D97-AF65-F5344CB8AC3E}">
        <p14:creationId xmlns:p14="http://schemas.microsoft.com/office/powerpoint/2010/main" val="3627932695"/>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r>
              <a:rPr lang="en-GB" dirty="0"/>
              <a:t>What will my child be learning?</a:t>
            </a:r>
            <a:endParaRPr lang="en-GB" altLang="en-US" sz="2200" b="1" dirty="0">
              <a:solidFill>
                <a:srgbClr val="7BCBB7"/>
              </a:solidFill>
            </a:endParaRPr>
          </a:p>
        </p:txBody>
      </p:sp>
      <p:graphicFrame>
        <p:nvGraphicFramePr>
          <p:cNvPr id="7171" name="Group 3"/>
          <p:cNvGraphicFramePr>
            <a:graphicFrameLocks noGrp="1"/>
          </p:cNvGraphicFramePr>
          <p:nvPr>
            <p:ph idx="4294967295"/>
            <p:extLst>
              <p:ext uri="{D42A27DB-BD31-4B8C-83A1-F6EECF244321}">
                <p14:modId xmlns:p14="http://schemas.microsoft.com/office/powerpoint/2010/main" val="1018297584"/>
              </p:ext>
            </p:extLst>
          </p:nvPr>
        </p:nvGraphicFramePr>
        <p:xfrm>
          <a:off x="808105" y="1936955"/>
          <a:ext cx="7185521" cy="5167754"/>
        </p:xfrm>
        <a:graphic>
          <a:graphicData uri="http://schemas.openxmlformats.org/drawingml/2006/table">
            <a:tbl>
              <a:tblPr/>
              <a:tblGrid>
                <a:gridCol w="3503498">
                  <a:extLst>
                    <a:ext uri="{9D8B030D-6E8A-4147-A177-3AD203B41FA5}">
                      <a16:colId xmlns:a16="http://schemas.microsoft.com/office/drawing/2014/main" val="20000"/>
                    </a:ext>
                  </a:extLst>
                </a:gridCol>
                <a:gridCol w="3682023">
                  <a:extLst>
                    <a:ext uri="{9D8B030D-6E8A-4147-A177-3AD203B41FA5}">
                      <a16:colId xmlns:a16="http://schemas.microsoft.com/office/drawing/2014/main" val="20001"/>
                    </a:ext>
                  </a:extLst>
                </a:gridCol>
              </a:tblGrid>
              <a:tr h="80655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000" b="1" i="0" u="none" strike="noStrike" cap="none" normalizeH="0" baseline="0" dirty="0">
                          <a:ln>
                            <a:noFill/>
                          </a:ln>
                          <a:solidFill>
                            <a:schemeClr val="bg1"/>
                          </a:solidFill>
                          <a:effectLst/>
                          <a:latin typeface="Arial" charset="0"/>
                        </a:rPr>
                        <a:t>Prime Areas of Learning</a:t>
                      </a:r>
                    </a:p>
                  </a:txBody>
                  <a:tcPr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BB6A98"/>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000" b="1" i="0" u="none" strike="noStrike" cap="none" normalizeH="0" baseline="0" dirty="0">
                          <a:ln>
                            <a:noFill/>
                          </a:ln>
                          <a:solidFill>
                            <a:schemeClr val="bg1"/>
                          </a:solidFill>
                          <a:effectLst/>
                          <a:latin typeface="Arial" charset="0"/>
                        </a:rPr>
                        <a:t>Specific Areas of Learning</a:t>
                      </a:r>
                    </a:p>
                  </a:txBody>
                  <a:tcPr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solidFill>
                      <a:srgbClr val="BB6A98"/>
                    </a:solidFill>
                  </a:tcPr>
                </a:tc>
                <a:extLst>
                  <a:ext uri="{0D108BD9-81ED-4DB2-BD59-A6C34878D82A}">
                    <a16:rowId xmlns:a16="http://schemas.microsoft.com/office/drawing/2014/main" val="10000"/>
                  </a:ext>
                </a:extLst>
              </a:tr>
              <a:tr h="896136">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1600" b="0" i="0" u="none" strike="noStrike" cap="none" normalizeH="0" baseline="0" dirty="0">
                          <a:ln>
                            <a:noFill/>
                          </a:ln>
                          <a:solidFill>
                            <a:schemeClr val="tx1"/>
                          </a:solidFill>
                          <a:effectLst/>
                          <a:latin typeface="Arial" charset="0"/>
                        </a:rPr>
                        <a:t>Personal, Social and Emotional</a:t>
                      </a:r>
                    </a:p>
                  </a:txBody>
                  <a:tcPr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en-US" sz="1600" b="0" i="0" u="none" strike="noStrike" cap="none" normalizeH="0" baseline="0" dirty="0">
                          <a:ln>
                            <a:noFill/>
                          </a:ln>
                          <a:solidFill>
                            <a:schemeClr val="tx1"/>
                          </a:solidFill>
                          <a:effectLst/>
                          <a:latin typeface="Arial" charset="0"/>
                        </a:rPr>
                        <a:t>Literacy</a:t>
                      </a:r>
                    </a:p>
                  </a:txBody>
                  <a:tcPr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96136">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1600" b="0" i="0" u="none" strike="noStrike" cap="none" normalizeH="0" baseline="0" dirty="0">
                          <a:ln>
                            <a:noFill/>
                          </a:ln>
                          <a:solidFill>
                            <a:schemeClr val="tx1"/>
                          </a:solidFill>
                          <a:effectLst/>
                          <a:latin typeface="Arial" charset="0"/>
                        </a:rPr>
                        <a:t>Communication and Language</a:t>
                      </a:r>
                    </a:p>
                  </a:txBody>
                  <a:tcPr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en-US" sz="1600" b="0" i="0" u="none" strike="noStrike" cap="none" normalizeH="0" baseline="0" dirty="0">
                          <a:ln>
                            <a:noFill/>
                          </a:ln>
                          <a:solidFill>
                            <a:schemeClr val="tx1"/>
                          </a:solidFill>
                          <a:effectLst/>
                          <a:latin typeface="Arial" charset="0"/>
                        </a:rPr>
                        <a:t>Mathematics</a:t>
                      </a:r>
                    </a:p>
                  </a:txBody>
                  <a:tcPr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5630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1600" b="0" i="0" u="none" strike="noStrike" cap="none" normalizeH="0" baseline="0" dirty="0">
                          <a:ln>
                            <a:noFill/>
                          </a:ln>
                          <a:solidFill>
                            <a:schemeClr val="tx1"/>
                          </a:solidFill>
                          <a:effectLst/>
                          <a:latin typeface="Arial" charset="0"/>
                        </a:rPr>
                        <a:t>Physical Development</a:t>
                      </a:r>
                    </a:p>
                  </a:txBody>
                  <a:tcPr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en-US" sz="1600" b="0" i="0" u="none" strike="noStrike" cap="none" normalizeH="0" baseline="0" dirty="0">
                          <a:ln>
                            <a:noFill/>
                          </a:ln>
                          <a:solidFill>
                            <a:schemeClr val="tx1"/>
                          </a:solidFill>
                          <a:effectLst/>
                          <a:latin typeface="Arial" charset="0"/>
                        </a:rPr>
                        <a:t>Understanding the World</a:t>
                      </a:r>
                    </a:p>
                  </a:txBody>
                  <a:tcPr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5630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1600" b="0" i="0" u="none" strike="noStrike" cap="none" normalizeH="0" baseline="0" dirty="0">
                        <a:ln>
                          <a:noFill/>
                        </a:ln>
                        <a:solidFill>
                          <a:schemeClr val="tx1"/>
                        </a:solidFill>
                        <a:effectLst/>
                        <a:latin typeface="Arial" charset="0"/>
                      </a:endParaRPr>
                    </a:p>
                  </a:txBody>
                  <a:tcPr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en-US" sz="1600" b="0" i="0" u="none" strike="noStrike" cap="none" normalizeH="0" baseline="0" dirty="0">
                          <a:ln>
                            <a:noFill/>
                          </a:ln>
                          <a:solidFill>
                            <a:schemeClr val="tx1"/>
                          </a:solidFill>
                          <a:effectLst/>
                          <a:latin typeface="Arial" charset="0"/>
                        </a:rPr>
                        <a:t>Expressive Arts and Design</a:t>
                      </a:r>
                    </a:p>
                  </a:txBody>
                  <a:tcPr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82021294"/>
                  </a:ext>
                </a:extLst>
              </a:tr>
              <a:tr h="85630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1600" b="0" i="0" u="none" strike="noStrike" cap="none" normalizeH="0" baseline="0" dirty="0">
                        <a:ln>
                          <a:noFill/>
                        </a:ln>
                        <a:solidFill>
                          <a:schemeClr val="tx1"/>
                        </a:solidFill>
                        <a:effectLst/>
                        <a:latin typeface="Arial" charset="0"/>
                      </a:endParaRPr>
                    </a:p>
                  </a:txBody>
                  <a:tcPr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GB" altLang="en-US" sz="1600" b="0" i="0" u="none" strike="noStrike" cap="none" normalizeH="0" baseline="0" dirty="0">
                        <a:ln>
                          <a:noFill/>
                        </a:ln>
                        <a:solidFill>
                          <a:schemeClr val="tx1"/>
                        </a:solidFill>
                        <a:effectLst/>
                        <a:latin typeface="Arial" charset="0"/>
                      </a:endParaRPr>
                    </a:p>
                  </a:txBody>
                  <a:tcPr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61079072"/>
                  </a:ext>
                </a:extLst>
              </a:tr>
            </a:tbl>
          </a:graphicData>
        </a:graphic>
      </p:graphicFrame>
    </p:spTree>
    <p:extLst>
      <p:ext uri="{BB962C8B-B14F-4D97-AF65-F5344CB8AC3E}">
        <p14:creationId xmlns:p14="http://schemas.microsoft.com/office/powerpoint/2010/main" val="3566068973"/>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805" y="65457"/>
            <a:ext cx="6870358" cy="1143000"/>
          </a:xfrm>
        </p:spPr>
        <p:txBody>
          <a:bodyPr>
            <a:normAutofit/>
          </a:bodyPr>
          <a:lstStyle/>
          <a:p>
            <a:r>
              <a:rPr lang="en-GB" dirty="0"/>
              <a:t>How does my child learn? </a:t>
            </a:r>
            <a:br>
              <a:rPr lang="en-GB" sz="1600" dirty="0"/>
            </a:br>
            <a:r>
              <a:rPr lang="en-GB" sz="1700" dirty="0"/>
              <a:t>Characteristics of effective teaching and learning</a:t>
            </a:r>
          </a:p>
        </p:txBody>
      </p:sp>
      <p:sp>
        <p:nvSpPr>
          <p:cNvPr id="4" name="Slide Number Placeholder 3"/>
          <p:cNvSpPr>
            <a:spLocks noGrp="1"/>
          </p:cNvSpPr>
          <p:nvPr>
            <p:ph type="sldNum" sz="quarter" idx="4294967295"/>
          </p:nvPr>
        </p:nvSpPr>
        <p:spPr>
          <a:xfrm>
            <a:off x="0" y="6356350"/>
            <a:ext cx="2057400" cy="365125"/>
          </a:xfrm>
          <a:prstGeom prst="rect">
            <a:avLst/>
          </a:prstGeom>
        </p:spPr>
        <p:txBody>
          <a:bodyPr/>
          <a:lstStyle/>
          <a:p>
            <a:fld id="{CF20716B-0596-48BD-87E3-308481B7FC12}" type="slidenum">
              <a:rPr lang="en-GB" altLang="en-US" smtClean="0"/>
              <a:pPr/>
              <a:t>5</a:t>
            </a:fld>
            <a:endParaRPr lang="en-GB" altLang="en-US"/>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4197" t="7158" r="25931" b="32970"/>
          <a:stretch/>
        </p:blipFill>
        <p:spPr>
          <a:xfrm>
            <a:off x="1174191" y="5362389"/>
            <a:ext cx="2037432" cy="134470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65" t="12777" r="25491" b="12777"/>
          <a:stretch/>
        </p:blipFill>
        <p:spPr>
          <a:xfrm>
            <a:off x="3120183" y="5362389"/>
            <a:ext cx="2037432" cy="1359086"/>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15134" t="17395" r="48711" b="46450"/>
          <a:stretch/>
        </p:blipFill>
        <p:spPr>
          <a:xfrm>
            <a:off x="5157615" y="5378578"/>
            <a:ext cx="1676156" cy="1342897"/>
          </a:xfrm>
          <a:prstGeom prst="rect">
            <a:avLst/>
          </a:prstGeom>
        </p:spPr>
      </p:pic>
      <p:sp>
        <p:nvSpPr>
          <p:cNvPr id="9" name="TextBox 8">
            <a:extLst>
              <a:ext uri="{FF2B5EF4-FFF2-40B4-BE49-F238E27FC236}">
                <a16:creationId xmlns:a16="http://schemas.microsoft.com/office/drawing/2014/main" id="{D190BAA9-B195-4B63-9956-EB083F0399F4}"/>
              </a:ext>
            </a:extLst>
          </p:cNvPr>
          <p:cNvSpPr txBox="1"/>
          <p:nvPr/>
        </p:nvSpPr>
        <p:spPr>
          <a:xfrm>
            <a:off x="661805" y="1624976"/>
            <a:ext cx="8230735" cy="2616101"/>
          </a:xfrm>
          <a:prstGeom prst="rect">
            <a:avLst/>
          </a:prstGeom>
          <a:noFill/>
        </p:spPr>
        <p:txBody>
          <a:bodyPr wrap="square">
            <a:spAutoFit/>
          </a:bodyPr>
          <a:lstStyle/>
          <a:p>
            <a:r>
              <a:rPr lang="en-GB" sz="1900" b="1" dirty="0"/>
              <a:t>Three characteristics of effective teaching and learning are: </a:t>
            </a:r>
          </a:p>
          <a:p>
            <a:endParaRPr lang="en-GB" sz="1200" dirty="0"/>
          </a:p>
          <a:p>
            <a:pPr marL="342900" indent="-342900">
              <a:buClr>
                <a:srgbClr val="BB6A98"/>
              </a:buClr>
              <a:buFont typeface="Arial" panose="020B0604020202020204" pitchFamily="34" charset="0"/>
              <a:buChar char="•"/>
            </a:pPr>
            <a:r>
              <a:rPr lang="en-GB" sz="1900" b="1" dirty="0"/>
              <a:t>playing and exploring </a:t>
            </a:r>
            <a:r>
              <a:rPr lang="en-GB" sz="1900" dirty="0"/>
              <a:t>- children investigate and experience things, and ‘have a go’ </a:t>
            </a:r>
          </a:p>
          <a:p>
            <a:pPr marL="342900" indent="-342900">
              <a:buClr>
                <a:srgbClr val="BB6A98"/>
              </a:buClr>
              <a:buFont typeface="Arial" panose="020B0604020202020204" pitchFamily="34" charset="0"/>
              <a:buChar char="•"/>
            </a:pPr>
            <a:r>
              <a:rPr lang="en-GB" sz="1900" b="1" dirty="0"/>
              <a:t>active learning </a:t>
            </a:r>
            <a:r>
              <a:rPr lang="en-GB" sz="1900" dirty="0"/>
              <a:t>- children concentrate and keep on trying if they encounter difficulties, and enjoy achievements </a:t>
            </a:r>
          </a:p>
          <a:p>
            <a:pPr marL="342900" indent="-342900">
              <a:buClr>
                <a:srgbClr val="BB6A98"/>
              </a:buClr>
              <a:buFont typeface="Arial" panose="020B0604020202020204" pitchFamily="34" charset="0"/>
              <a:buChar char="•"/>
            </a:pPr>
            <a:r>
              <a:rPr lang="en-GB" sz="1900" b="1" dirty="0"/>
              <a:t>creating and thinking critically </a:t>
            </a:r>
            <a:r>
              <a:rPr lang="en-GB" sz="1900" dirty="0"/>
              <a:t>- children have and develop their own ideas, make links between ideas, and develop strategies for doing things</a:t>
            </a:r>
          </a:p>
        </p:txBody>
      </p:sp>
    </p:spTree>
    <p:extLst>
      <p:ext uri="{BB962C8B-B14F-4D97-AF65-F5344CB8AC3E}">
        <p14:creationId xmlns:p14="http://schemas.microsoft.com/office/powerpoint/2010/main" val="450093911"/>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Picture 3">
            <a:extLst>
              <a:ext uri="{FF2B5EF4-FFF2-40B4-BE49-F238E27FC236}">
                <a16:creationId xmlns:a16="http://schemas.microsoft.com/office/drawing/2014/main" id="{DE260932-D64A-DC52-D5A4-6AA6DB825641}"/>
              </a:ext>
            </a:extLst>
          </p:cNvPr>
          <p:cNvPicPr>
            <a:picLocks noChangeAspect="1"/>
          </p:cNvPicPr>
          <p:nvPr/>
        </p:nvPicPr>
        <p:blipFill>
          <a:blip r:embed="rId3"/>
          <a:stretch>
            <a:fillRect/>
          </a:stretch>
        </p:blipFill>
        <p:spPr>
          <a:xfrm>
            <a:off x="-89960" y="78698"/>
            <a:ext cx="9233959" cy="6779302"/>
          </a:xfrm>
          <a:prstGeom prst="rect">
            <a:avLst/>
          </a:prstGeom>
        </p:spPr>
      </p:pic>
    </p:spTree>
    <p:extLst>
      <p:ext uri="{BB962C8B-B14F-4D97-AF65-F5344CB8AC3E}">
        <p14:creationId xmlns:p14="http://schemas.microsoft.com/office/powerpoint/2010/main" val="613925471"/>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will my child learn?</a:t>
            </a:r>
          </a:p>
        </p:txBody>
      </p:sp>
      <p:pic>
        <p:nvPicPr>
          <p:cNvPr id="4" name="Picture 3">
            <a:extLst>
              <a:ext uri="{FF2B5EF4-FFF2-40B4-BE49-F238E27FC236}">
                <a16:creationId xmlns:a16="http://schemas.microsoft.com/office/drawing/2014/main" id="{D12EE916-A551-5018-93ED-3E05A0F6F6BD}"/>
              </a:ext>
            </a:extLst>
          </p:cNvPr>
          <p:cNvPicPr>
            <a:picLocks noChangeAspect="1"/>
          </p:cNvPicPr>
          <p:nvPr/>
        </p:nvPicPr>
        <p:blipFill>
          <a:blip r:embed="rId3"/>
          <a:stretch>
            <a:fillRect/>
          </a:stretch>
        </p:blipFill>
        <p:spPr>
          <a:xfrm>
            <a:off x="0" y="1205691"/>
            <a:ext cx="3756814" cy="2512869"/>
          </a:xfrm>
          <a:prstGeom prst="rect">
            <a:avLst/>
          </a:prstGeom>
        </p:spPr>
      </p:pic>
      <p:pic>
        <p:nvPicPr>
          <p:cNvPr id="6" name="Picture 5">
            <a:extLst>
              <a:ext uri="{FF2B5EF4-FFF2-40B4-BE49-F238E27FC236}">
                <a16:creationId xmlns:a16="http://schemas.microsoft.com/office/drawing/2014/main" id="{01272AFF-594B-C80A-C499-66BA0A41710C}"/>
              </a:ext>
            </a:extLst>
          </p:cNvPr>
          <p:cNvPicPr>
            <a:picLocks noChangeAspect="1"/>
          </p:cNvPicPr>
          <p:nvPr/>
        </p:nvPicPr>
        <p:blipFill>
          <a:blip r:embed="rId4"/>
          <a:stretch>
            <a:fillRect/>
          </a:stretch>
        </p:blipFill>
        <p:spPr>
          <a:xfrm>
            <a:off x="3756814" y="1205691"/>
            <a:ext cx="3184646" cy="2512868"/>
          </a:xfrm>
          <a:prstGeom prst="rect">
            <a:avLst/>
          </a:prstGeom>
        </p:spPr>
      </p:pic>
      <p:pic>
        <p:nvPicPr>
          <p:cNvPr id="10" name="Picture 9">
            <a:extLst>
              <a:ext uri="{FF2B5EF4-FFF2-40B4-BE49-F238E27FC236}">
                <a16:creationId xmlns:a16="http://schemas.microsoft.com/office/drawing/2014/main" id="{4D33D493-CB59-A484-CC40-3EC7EE988A6E}"/>
              </a:ext>
            </a:extLst>
          </p:cNvPr>
          <p:cNvPicPr>
            <a:picLocks noChangeAspect="1"/>
          </p:cNvPicPr>
          <p:nvPr/>
        </p:nvPicPr>
        <p:blipFill>
          <a:blip r:embed="rId5"/>
          <a:stretch>
            <a:fillRect/>
          </a:stretch>
        </p:blipFill>
        <p:spPr>
          <a:xfrm>
            <a:off x="6941460" y="1205691"/>
            <a:ext cx="2202540" cy="2512868"/>
          </a:xfrm>
          <a:prstGeom prst="rect">
            <a:avLst/>
          </a:prstGeom>
        </p:spPr>
      </p:pic>
      <p:pic>
        <p:nvPicPr>
          <p:cNvPr id="12" name="Picture 11">
            <a:extLst>
              <a:ext uri="{FF2B5EF4-FFF2-40B4-BE49-F238E27FC236}">
                <a16:creationId xmlns:a16="http://schemas.microsoft.com/office/drawing/2014/main" id="{8C3322B3-7C4C-D56F-B480-9CBD93E73571}"/>
              </a:ext>
            </a:extLst>
          </p:cNvPr>
          <p:cNvPicPr>
            <a:picLocks noChangeAspect="1"/>
          </p:cNvPicPr>
          <p:nvPr/>
        </p:nvPicPr>
        <p:blipFill>
          <a:blip r:embed="rId6"/>
          <a:stretch>
            <a:fillRect/>
          </a:stretch>
        </p:blipFill>
        <p:spPr>
          <a:xfrm>
            <a:off x="0" y="3718559"/>
            <a:ext cx="2568030" cy="3076750"/>
          </a:xfrm>
          <a:prstGeom prst="rect">
            <a:avLst/>
          </a:prstGeom>
        </p:spPr>
      </p:pic>
      <p:pic>
        <p:nvPicPr>
          <p:cNvPr id="14" name="Picture 13">
            <a:extLst>
              <a:ext uri="{FF2B5EF4-FFF2-40B4-BE49-F238E27FC236}">
                <a16:creationId xmlns:a16="http://schemas.microsoft.com/office/drawing/2014/main" id="{65FBB0F4-45A8-BA7E-C782-37450F6911F4}"/>
              </a:ext>
            </a:extLst>
          </p:cNvPr>
          <p:cNvPicPr>
            <a:picLocks noChangeAspect="1"/>
          </p:cNvPicPr>
          <p:nvPr/>
        </p:nvPicPr>
        <p:blipFill>
          <a:blip r:embed="rId7"/>
          <a:stretch>
            <a:fillRect/>
          </a:stretch>
        </p:blipFill>
        <p:spPr>
          <a:xfrm>
            <a:off x="2568030" y="3506865"/>
            <a:ext cx="1691537" cy="3288444"/>
          </a:xfrm>
          <a:prstGeom prst="rect">
            <a:avLst/>
          </a:prstGeom>
        </p:spPr>
      </p:pic>
      <p:pic>
        <p:nvPicPr>
          <p:cNvPr id="17" name="Picture 16">
            <a:extLst>
              <a:ext uri="{FF2B5EF4-FFF2-40B4-BE49-F238E27FC236}">
                <a16:creationId xmlns:a16="http://schemas.microsoft.com/office/drawing/2014/main" id="{BB514BF0-6841-D8B3-B41D-EACA5796F262}"/>
              </a:ext>
            </a:extLst>
          </p:cNvPr>
          <p:cNvPicPr>
            <a:picLocks noChangeAspect="1"/>
          </p:cNvPicPr>
          <p:nvPr/>
        </p:nvPicPr>
        <p:blipFill>
          <a:blip r:embed="rId8"/>
          <a:stretch>
            <a:fillRect/>
          </a:stretch>
        </p:blipFill>
        <p:spPr>
          <a:xfrm>
            <a:off x="4259567" y="3718559"/>
            <a:ext cx="2317062" cy="3076750"/>
          </a:xfrm>
          <a:prstGeom prst="rect">
            <a:avLst/>
          </a:prstGeom>
        </p:spPr>
      </p:pic>
      <p:pic>
        <p:nvPicPr>
          <p:cNvPr id="21" name="Picture 20">
            <a:extLst>
              <a:ext uri="{FF2B5EF4-FFF2-40B4-BE49-F238E27FC236}">
                <a16:creationId xmlns:a16="http://schemas.microsoft.com/office/drawing/2014/main" id="{C70303ED-2796-2097-AD20-EC53112164B9}"/>
              </a:ext>
            </a:extLst>
          </p:cNvPr>
          <p:cNvPicPr>
            <a:picLocks noChangeAspect="1"/>
          </p:cNvPicPr>
          <p:nvPr/>
        </p:nvPicPr>
        <p:blipFill>
          <a:blip r:embed="rId9"/>
          <a:stretch>
            <a:fillRect/>
          </a:stretch>
        </p:blipFill>
        <p:spPr>
          <a:xfrm>
            <a:off x="6575972" y="3718560"/>
            <a:ext cx="2553056" cy="3076750"/>
          </a:xfrm>
          <a:prstGeom prst="rect">
            <a:avLst/>
          </a:prstGeom>
        </p:spPr>
      </p:pic>
    </p:spTree>
    <p:extLst>
      <p:ext uri="{BB962C8B-B14F-4D97-AF65-F5344CB8AC3E}">
        <p14:creationId xmlns:p14="http://schemas.microsoft.com/office/powerpoint/2010/main" val="4158846537"/>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BAD39-C0D7-4172-6041-1B34628B2D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2FA5D3-6808-484B-A1F6-6DCA992D24BE}"/>
              </a:ext>
            </a:extLst>
          </p:cNvPr>
          <p:cNvSpPr>
            <a:spLocks noGrp="1"/>
          </p:cNvSpPr>
          <p:nvPr>
            <p:ph type="title"/>
          </p:nvPr>
        </p:nvSpPr>
        <p:spPr/>
        <p:txBody>
          <a:bodyPr/>
          <a:lstStyle/>
          <a:p>
            <a:r>
              <a:rPr lang="en-GB" dirty="0"/>
              <a:t>Real experiences – Following the interests of the children</a:t>
            </a:r>
          </a:p>
        </p:txBody>
      </p:sp>
      <p:pic>
        <p:nvPicPr>
          <p:cNvPr id="4" name="Picture 3" descr="A fire truck with ladders and hose attached to it&#10;&#10;AI-generated content may be incorrect.">
            <a:extLst>
              <a:ext uri="{FF2B5EF4-FFF2-40B4-BE49-F238E27FC236}">
                <a16:creationId xmlns:a16="http://schemas.microsoft.com/office/drawing/2014/main" id="{5B1715A0-662A-D743-F6C2-8E44ABA27C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845" y="1441938"/>
            <a:ext cx="2149719" cy="2866292"/>
          </a:xfrm>
          <a:prstGeom prst="rect">
            <a:avLst/>
          </a:prstGeom>
        </p:spPr>
      </p:pic>
      <p:pic>
        <p:nvPicPr>
          <p:cNvPr id="7" name="Picture 6" descr="A group of kids making muffins&#10;&#10;AI-generated content may be incorrect.">
            <a:extLst>
              <a:ext uri="{FF2B5EF4-FFF2-40B4-BE49-F238E27FC236}">
                <a16:creationId xmlns:a16="http://schemas.microsoft.com/office/drawing/2014/main" id="{8A4E766B-5BCE-AB1F-BF47-339EE27211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57448" y="1441938"/>
            <a:ext cx="2347547" cy="2866292"/>
          </a:xfrm>
          <a:prstGeom prst="rect">
            <a:avLst/>
          </a:prstGeom>
        </p:spPr>
      </p:pic>
      <p:pic>
        <p:nvPicPr>
          <p:cNvPr id="9" name="Picture 8" descr="A group of children looking at a screen&#10;&#10;AI-generated content may be incorrect.">
            <a:extLst>
              <a:ext uri="{FF2B5EF4-FFF2-40B4-BE49-F238E27FC236}">
                <a16:creationId xmlns:a16="http://schemas.microsoft.com/office/drawing/2014/main" id="{C1283122-C5B5-B2D4-4EB9-88E3C6484B0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36879" y="1441939"/>
            <a:ext cx="2420083" cy="2866292"/>
          </a:xfrm>
          <a:prstGeom prst="rect">
            <a:avLst/>
          </a:prstGeom>
        </p:spPr>
      </p:pic>
      <p:pic>
        <p:nvPicPr>
          <p:cNvPr id="11" name="Picture 10" descr="A person in a blender with a strawberries in it&#10;&#10;AI-generated content may be incorrect.">
            <a:extLst>
              <a:ext uri="{FF2B5EF4-FFF2-40B4-BE49-F238E27FC236}">
                <a16:creationId xmlns:a16="http://schemas.microsoft.com/office/drawing/2014/main" id="{40E70FDD-5DA2-C813-C0C0-045B66B1F7B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5845" y="4544477"/>
            <a:ext cx="2907323" cy="2180493"/>
          </a:xfrm>
          <a:prstGeom prst="rect">
            <a:avLst/>
          </a:prstGeom>
        </p:spPr>
      </p:pic>
      <p:pic>
        <p:nvPicPr>
          <p:cNvPr id="13" name="Picture 12" descr="A blue bus on the street&#10;&#10;AI-generated content may be incorrect.">
            <a:extLst>
              <a:ext uri="{FF2B5EF4-FFF2-40B4-BE49-F238E27FC236}">
                <a16:creationId xmlns:a16="http://schemas.microsoft.com/office/drawing/2014/main" id="{FEE4FB98-EBA7-2C9E-28E7-ECFBA23B6C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39231" y="4544477"/>
            <a:ext cx="2665537" cy="1999153"/>
          </a:xfrm>
          <a:prstGeom prst="rect">
            <a:avLst/>
          </a:prstGeom>
        </p:spPr>
      </p:pic>
      <p:pic>
        <p:nvPicPr>
          <p:cNvPr id="15" name="Picture 14" descr="A group of kids petting a horse&#10;&#10;AI-generated content may be incorrect.">
            <a:extLst>
              <a:ext uri="{FF2B5EF4-FFF2-40B4-BE49-F238E27FC236}">
                <a16:creationId xmlns:a16="http://schemas.microsoft.com/office/drawing/2014/main" id="{CA00CB0D-824F-74CF-2BE3-3E08B87A7DD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5865566" y="4699991"/>
            <a:ext cx="2250831" cy="1688123"/>
          </a:xfrm>
          <a:prstGeom prst="rect">
            <a:avLst/>
          </a:prstGeom>
        </p:spPr>
      </p:pic>
      <p:pic>
        <p:nvPicPr>
          <p:cNvPr id="17" name="Picture 16" descr="A person holding a cat&#10;&#10;AI-generated content may be incorrect.">
            <a:extLst>
              <a:ext uri="{FF2B5EF4-FFF2-40B4-BE49-F238E27FC236}">
                <a16:creationId xmlns:a16="http://schemas.microsoft.com/office/drawing/2014/main" id="{9E49D593-0B85-126E-5264-7384131CBC4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56962" y="1441938"/>
            <a:ext cx="1965081" cy="2620108"/>
          </a:xfrm>
          <a:prstGeom prst="rect">
            <a:avLst/>
          </a:prstGeom>
        </p:spPr>
      </p:pic>
      <p:sp>
        <p:nvSpPr>
          <p:cNvPr id="3" name="Oval 2">
            <a:extLst>
              <a:ext uri="{FF2B5EF4-FFF2-40B4-BE49-F238E27FC236}">
                <a16:creationId xmlns:a16="http://schemas.microsoft.com/office/drawing/2014/main" id="{9B6EA3D8-7400-2852-EC20-3B4AF5704C00}"/>
              </a:ext>
            </a:extLst>
          </p:cNvPr>
          <p:cNvSpPr/>
          <p:nvPr/>
        </p:nvSpPr>
        <p:spPr>
          <a:xfrm>
            <a:off x="2164702" y="4833257"/>
            <a:ext cx="447869" cy="48519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33A15BC8-EEFD-6C50-77BF-44860C74B851}"/>
              </a:ext>
            </a:extLst>
          </p:cNvPr>
          <p:cNvSpPr/>
          <p:nvPr/>
        </p:nvSpPr>
        <p:spPr>
          <a:xfrm>
            <a:off x="141103" y="4599992"/>
            <a:ext cx="447869" cy="48519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9864187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8974F-4568-2943-53A4-34CF1FB357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5AFBC1-613E-6F25-D3B7-0DC6D6B4440D}"/>
              </a:ext>
            </a:extLst>
          </p:cNvPr>
          <p:cNvSpPr>
            <a:spLocks noGrp="1"/>
          </p:cNvSpPr>
          <p:nvPr>
            <p:ph type="title"/>
          </p:nvPr>
        </p:nvSpPr>
        <p:spPr/>
        <p:txBody>
          <a:bodyPr/>
          <a:lstStyle/>
          <a:p>
            <a:r>
              <a:rPr lang="en-US" dirty="0"/>
              <a:t>PE- Every Monday Afternoon</a:t>
            </a:r>
            <a:endParaRPr lang="en-GB" dirty="0"/>
          </a:p>
        </p:txBody>
      </p:sp>
      <p:pic>
        <p:nvPicPr>
          <p:cNvPr id="4" name="Picture 3" descr="A person on a horizontal bar&#10;&#10;AI-generated content may be incorrect.">
            <a:extLst>
              <a:ext uri="{FF2B5EF4-FFF2-40B4-BE49-F238E27FC236}">
                <a16:creationId xmlns:a16="http://schemas.microsoft.com/office/drawing/2014/main" id="{DC84E630-BBF4-3791-B570-0E1B08AA09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899809" y="1422057"/>
            <a:ext cx="2819276" cy="2400300"/>
          </a:xfrm>
          <a:prstGeom prst="rect">
            <a:avLst/>
          </a:prstGeom>
        </p:spPr>
      </p:pic>
      <p:pic>
        <p:nvPicPr>
          <p:cNvPr id="7" name="Picture 6">
            <a:extLst>
              <a:ext uri="{FF2B5EF4-FFF2-40B4-BE49-F238E27FC236}">
                <a16:creationId xmlns:a16="http://schemas.microsoft.com/office/drawing/2014/main" id="{E529468F-FADE-640B-0552-CD30338C27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51550" y="1564119"/>
            <a:ext cx="2812396" cy="2109297"/>
          </a:xfrm>
          <a:prstGeom prst="rect">
            <a:avLst/>
          </a:prstGeom>
        </p:spPr>
      </p:pic>
      <p:pic>
        <p:nvPicPr>
          <p:cNvPr id="9" name="Picture 8" descr="A child climbing a ladder&#10;&#10;AI-generated content may be incorrect.">
            <a:extLst>
              <a:ext uri="{FF2B5EF4-FFF2-40B4-BE49-F238E27FC236}">
                <a16:creationId xmlns:a16="http://schemas.microsoft.com/office/drawing/2014/main" id="{0C65321E-6257-E9A4-3EB8-181B98C4B4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550854" y="1438698"/>
            <a:ext cx="2826154" cy="2360139"/>
          </a:xfrm>
          <a:prstGeom prst="rect">
            <a:avLst/>
          </a:prstGeom>
        </p:spPr>
      </p:pic>
      <p:pic>
        <p:nvPicPr>
          <p:cNvPr id="11" name="Picture 10">
            <a:extLst>
              <a:ext uri="{FF2B5EF4-FFF2-40B4-BE49-F238E27FC236}">
                <a16:creationId xmlns:a16="http://schemas.microsoft.com/office/drawing/2014/main" id="{C3A6B5D2-07E6-16A9-7A0B-1F1A0B2FA96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4259798" y="1336332"/>
            <a:ext cx="2819276" cy="2571750"/>
          </a:xfrm>
          <a:prstGeom prst="rect">
            <a:avLst/>
          </a:prstGeom>
        </p:spPr>
      </p:pic>
      <p:pic>
        <p:nvPicPr>
          <p:cNvPr id="13" name="Picture 12" descr="A group of children in a classroom&#10;&#10;AI-generated content may be incorrect.">
            <a:extLst>
              <a:ext uri="{FF2B5EF4-FFF2-40B4-BE49-F238E27FC236}">
                <a16:creationId xmlns:a16="http://schemas.microsoft.com/office/drawing/2014/main" id="{FC715CA4-CE1D-07EE-13B7-D4E4F66745F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2701576" y="3723687"/>
            <a:ext cx="4031847" cy="4634406"/>
          </a:xfrm>
          <a:prstGeom prst="rect">
            <a:avLst/>
          </a:prstGeom>
        </p:spPr>
      </p:pic>
      <p:sp>
        <p:nvSpPr>
          <p:cNvPr id="3" name="Oval 2">
            <a:extLst>
              <a:ext uri="{FF2B5EF4-FFF2-40B4-BE49-F238E27FC236}">
                <a16:creationId xmlns:a16="http://schemas.microsoft.com/office/drawing/2014/main" id="{C8EC1DDA-014A-3560-35B6-FD35C3D8724D}"/>
              </a:ext>
            </a:extLst>
          </p:cNvPr>
          <p:cNvSpPr/>
          <p:nvPr/>
        </p:nvSpPr>
        <p:spPr>
          <a:xfrm>
            <a:off x="7716416" y="1558212"/>
            <a:ext cx="298580" cy="3359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04068588"/>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F60DB-C72C-1666-6EB6-A6D4B9D3B5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59D9FA-8DC2-09A7-23F4-327DADA5FC4D}"/>
              </a:ext>
            </a:extLst>
          </p:cNvPr>
          <p:cNvSpPr>
            <a:spLocks noGrp="1"/>
          </p:cNvSpPr>
          <p:nvPr>
            <p:ph type="title"/>
          </p:nvPr>
        </p:nvSpPr>
        <p:spPr/>
        <p:txBody>
          <a:bodyPr/>
          <a:lstStyle/>
          <a:p>
            <a:r>
              <a:rPr lang="en-GB" dirty="0"/>
              <a:t>Phonics</a:t>
            </a:r>
          </a:p>
        </p:txBody>
      </p:sp>
      <p:sp>
        <p:nvSpPr>
          <p:cNvPr id="6" name="TextBox 5">
            <a:extLst>
              <a:ext uri="{FF2B5EF4-FFF2-40B4-BE49-F238E27FC236}">
                <a16:creationId xmlns:a16="http://schemas.microsoft.com/office/drawing/2014/main" id="{6F528516-0316-961E-ECD1-2B2899AD649F}"/>
              </a:ext>
            </a:extLst>
          </p:cNvPr>
          <p:cNvSpPr txBox="1"/>
          <p:nvPr/>
        </p:nvSpPr>
        <p:spPr>
          <a:xfrm>
            <a:off x="369276" y="1723292"/>
            <a:ext cx="8546124" cy="4524315"/>
          </a:xfrm>
          <a:prstGeom prst="rect">
            <a:avLst/>
          </a:prstGeom>
          <a:noFill/>
        </p:spPr>
        <p:txBody>
          <a:bodyPr wrap="square">
            <a:spAutoFit/>
          </a:bodyPr>
          <a:lstStyle/>
          <a:p>
            <a:r>
              <a:rPr lang="en-US" b="1" dirty="0"/>
              <a:t>Phase Two Phonics</a:t>
            </a:r>
            <a:r>
              <a:rPr lang="en-US" dirty="0"/>
              <a:t> is an essential part of early literacy. It builds on Phase One, which focuses on developing basic listening skills and understanding the sounds of language. Phase Two helps children start to read and spell simple words by teaching them individual letter sounds and the corresponding graphemes (letters or letter combinations that represent those sounds).</a:t>
            </a:r>
          </a:p>
          <a:p>
            <a:endParaRPr lang="en-US" b="1" dirty="0"/>
          </a:p>
          <a:p>
            <a:r>
              <a:rPr lang="en-US" b="1" dirty="0"/>
              <a:t>Little Wandle</a:t>
            </a:r>
            <a:r>
              <a:rPr lang="en-US" dirty="0"/>
              <a:t>: In Phase Two, children are introduced to 32 phonemes (sounds), represented by letters and letter combinations. These phonemes are taught in a specific order, which helps children gradually learn to blend sounds to read words and segment words to spell them.</a:t>
            </a:r>
          </a:p>
          <a:p>
            <a:endParaRPr lang="en-US" dirty="0"/>
          </a:p>
          <a:p>
            <a:r>
              <a:rPr lang="en-US" b="1" dirty="0"/>
              <a:t>Sounds and Corresponding Graphemes</a:t>
            </a:r>
            <a:r>
              <a:rPr lang="en-US" dirty="0"/>
              <a:t>: Each sound is taught with its corresponding letter or letters (graphemes). </a:t>
            </a:r>
          </a:p>
          <a:p>
            <a:r>
              <a:rPr lang="en-US" b="1" dirty="0"/>
              <a:t>We will have an additional meeting later in the year on ways in which you can support your child further with phonics at home.</a:t>
            </a:r>
          </a:p>
          <a:p>
            <a:pPr>
              <a:buNone/>
            </a:pPr>
            <a:endParaRPr lang="en-US" dirty="0"/>
          </a:p>
        </p:txBody>
      </p:sp>
    </p:spTree>
    <p:extLst>
      <p:ext uri="{BB962C8B-B14F-4D97-AF65-F5344CB8AC3E}">
        <p14:creationId xmlns:p14="http://schemas.microsoft.com/office/powerpoint/2010/main" val="2415574037"/>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3A657-4727-15E1-2205-5B1212AAEF30}"/>
              </a:ext>
            </a:extLst>
          </p:cNvPr>
          <p:cNvSpPr>
            <a:spLocks noGrp="1"/>
          </p:cNvSpPr>
          <p:nvPr>
            <p:ph type="title"/>
          </p:nvPr>
        </p:nvSpPr>
        <p:spPr/>
        <p:txBody>
          <a:bodyPr/>
          <a:lstStyle/>
          <a:p>
            <a:r>
              <a:rPr lang="en-GB" dirty="0"/>
              <a:t>Phonics – Grapheme chart </a:t>
            </a:r>
          </a:p>
        </p:txBody>
      </p:sp>
      <p:pic>
        <p:nvPicPr>
          <p:cNvPr id="5" name="Picture 4">
            <a:extLst>
              <a:ext uri="{FF2B5EF4-FFF2-40B4-BE49-F238E27FC236}">
                <a16:creationId xmlns:a16="http://schemas.microsoft.com/office/drawing/2014/main" id="{8E8A6384-F449-40C9-73F0-33DAE75AAB3E}"/>
              </a:ext>
            </a:extLst>
          </p:cNvPr>
          <p:cNvPicPr>
            <a:picLocks noChangeAspect="1"/>
          </p:cNvPicPr>
          <p:nvPr/>
        </p:nvPicPr>
        <p:blipFill>
          <a:blip r:embed="rId2"/>
          <a:stretch>
            <a:fillRect/>
          </a:stretch>
        </p:blipFill>
        <p:spPr>
          <a:xfrm>
            <a:off x="0" y="1681267"/>
            <a:ext cx="8883729" cy="5022602"/>
          </a:xfrm>
          <a:prstGeom prst="rect">
            <a:avLst/>
          </a:prstGeom>
        </p:spPr>
      </p:pic>
    </p:spTree>
    <p:extLst>
      <p:ext uri="{BB962C8B-B14F-4D97-AF65-F5344CB8AC3E}">
        <p14:creationId xmlns:p14="http://schemas.microsoft.com/office/powerpoint/2010/main" val="1886877683"/>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29D24-5A07-3B47-3DA8-60562F5E274A}"/>
              </a:ext>
            </a:extLst>
          </p:cNvPr>
          <p:cNvSpPr>
            <a:spLocks noGrp="1"/>
          </p:cNvSpPr>
          <p:nvPr>
            <p:ph type="title"/>
          </p:nvPr>
        </p:nvSpPr>
        <p:spPr/>
        <p:txBody>
          <a:bodyPr/>
          <a:lstStyle/>
          <a:p>
            <a:r>
              <a:rPr lang="en-GB" dirty="0"/>
              <a:t>Writing  </a:t>
            </a:r>
          </a:p>
        </p:txBody>
      </p:sp>
      <p:pic>
        <p:nvPicPr>
          <p:cNvPr id="4" name="Picture 3">
            <a:extLst>
              <a:ext uri="{FF2B5EF4-FFF2-40B4-BE49-F238E27FC236}">
                <a16:creationId xmlns:a16="http://schemas.microsoft.com/office/drawing/2014/main" id="{DE28ACD4-6C4F-1B65-41C2-05935F86A296}"/>
              </a:ext>
            </a:extLst>
          </p:cNvPr>
          <p:cNvPicPr>
            <a:picLocks noChangeAspect="1"/>
          </p:cNvPicPr>
          <p:nvPr/>
        </p:nvPicPr>
        <p:blipFill>
          <a:blip r:embed="rId2"/>
          <a:stretch>
            <a:fillRect/>
          </a:stretch>
        </p:blipFill>
        <p:spPr>
          <a:xfrm>
            <a:off x="252805" y="1300910"/>
            <a:ext cx="3477110" cy="2915057"/>
          </a:xfrm>
          <a:prstGeom prst="rect">
            <a:avLst/>
          </a:prstGeom>
        </p:spPr>
      </p:pic>
      <p:pic>
        <p:nvPicPr>
          <p:cNvPr id="6" name="Picture 5">
            <a:extLst>
              <a:ext uri="{FF2B5EF4-FFF2-40B4-BE49-F238E27FC236}">
                <a16:creationId xmlns:a16="http://schemas.microsoft.com/office/drawing/2014/main" id="{70CBBAB7-D351-A325-9666-B6385993D976}"/>
              </a:ext>
            </a:extLst>
          </p:cNvPr>
          <p:cNvPicPr>
            <a:picLocks noChangeAspect="1"/>
          </p:cNvPicPr>
          <p:nvPr/>
        </p:nvPicPr>
        <p:blipFill>
          <a:blip r:embed="rId3"/>
          <a:stretch>
            <a:fillRect/>
          </a:stretch>
        </p:blipFill>
        <p:spPr>
          <a:xfrm>
            <a:off x="4873450" y="1300910"/>
            <a:ext cx="3600953" cy="2773249"/>
          </a:xfrm>
          <a:prstGeom prst="rect">
            <a:avLst/>
          </a:prstGeom>
        </p:spPr>
      </p:pic>
      <p:pic>
        <p:nvPicPr>
          <p:cNvPr id="10" name="Picture 9">
            <a:extLst>
              <a:ext uri="{FF2B5EF4-FFF2-40B4-BE49-F238E27FC236}">
                <a16:creationId xmlns:a16="http://schemas.microsoft.com/office/drawing/2014/main" id="{DD579E78-B1E2-3ABC-B5BF-5B1E97F1F678}"/>
              </a:ext>
            </a:extLst>
          </p:cNvPr>
          <p:cNvPicPr>
            <a:picLocks noChangeAspect="1"/>
          </p:cNvPicPr>
          <p:nvPr/>
        </p:nvPicPr>
        <p:blipFill>
          <a:blip r:embed="rId4"/>
          <a:stretch>
            <a:fillRect/>
          </a:stretch>
        </p:blipFill>
        <p:spPr>
          <a:xfrm>
            <a:off x="2852170" y="4475851"/>
            <a:ext cx="3581900" cy="2162477"/>
          </a:xfrm>
          <a:prstGeom prst="rect">
            <a:avLst/>
          </a:prstGeom>
        </p:spPr>
      </p:pic>
    </p:spTree>
    <p:extLst>
      <p:ext uri="{BB962C8B-B14F-4D97-AF65-F5344CB8AC3E}">
        <p14:creationId xmlns:p14="http://schemas.microsoft.com/office/powerpoint/2010/main" val="85519436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How can I support my child at home?</a:t>
            </a:r>
          </a:p>
        </p:txBody>
      </p:sp>
      <p:pic>
        <p:nvPicPr>
          <p:cNvPr id="16" name="Picture 15">
            <a:extLst>
              <a:ext uri="{FF2B5EF4-FFF2-40B4-BE49-F238E27FC236}">
                <a16:creationId xmlns:a16="http://schemas.microsoft.com/office/drawing/2014/main" id="{055BDD84-E58E-496E-9524-539035C41889}"/>
              </a:ext>
            </a:extLst>
          </p:cNvPr>
          <p:cNvPicPr>
            <a:picLocks noChangeAspect="1"/>
          </p:cNvPicPr>
          <p:nvPr/>
        </p:nvPicPr>
        <p:blipFill>
          <a:blip r:embed="rId3"/>
          <a:stretch>
            <a:fillRect/>
          </a:stretch>
        </p:blipFill>
        <p:spPr>
          <a:xfrm>
            <a:off x="182880" y="1986279"/>
            <a:ext cx="4572000" cy="1089991"/>
          </a:xfrm>
          <a:prstGeom prst="rect">
            <a:avLst/>
          </a:prstGeom>
        </p:spPr>
      </p:pic>
      <p:sp>
        <p:nvSpPr>
          <p:cNvPr id="17" name="TextBox 16">
            <a:extLst>
              <a:ext uri="{FF2B5EF4-FFF2-40B4-BE49-F238E27FC236}">
                <a16:creationId xmlns:a16="http://schemas.microsoft.com/office/drawing/2014/main" id="{C627B00C-1D2A-551B-8FE1-6E5D6ABD53BD}"/>
              </a:ext>
            </a:extLst>
          </p:cNvPr>
          <p:cNvSpPr txBox="1"/>
          <p:nvPr/>
        </p:nvSpPr>
        <p:spPr>
          <a:xfrm>
            <a:off x="243840" y="1391920"/>
            <a:ext cx="4775200" cy="646331"/>
          </a:xfrm>
          <a:prstGeom prst="rect">
            <a:avLst/>
          </a:prstGeom>
          <a:noFill/>
        </p:spPr>
        <p:txBody>
          <a:bodyPr wrap="square" rtlCol="0">
            <a:spAutoFit/>
          </a:bodyPr>
          <a:lstStyle/>
          <a:p>
            <a:r>
              <a:rPr lang="en-GB" dirty="0"/>
              <a:t>Send in home learning for your child to share with the class.</a:t>
            </a:r>
          </a:p>
        </p:txBody>
      </p:sp>
      <p:sp>
        <p:nvSpPr>
          <p:cNvPr id="20" name="TextBox 19">
            <a:extLst>
              <a:ext uri="{FF2B5EF4-FFF2-40B4-BE49-F238E27FC236}">
                <a16:creationId xmlns:a16="http://schemas.microsoft.com/office/drawing/2014/main" id="{31227BC0-13A1-6255-7212-83046EC9097F}"/>
              </a:ext>
            </a:extLst>
          </p:cNvPr>
          <p:cNvSpPr txBox="1"/>
          <p:nvPr/>
        </p:nvSpPr>
        <p:spPr>
          <a:xfrm>
            <a:off x="182880" y="3105834"/>
            <a:ext cx="4572000" cy="646331"/>
          </a:xfrm>
          <a:prstGeom prst="rect">
            <a:avLst/>
          </a:prstGeom>
          <a:noFill/>
        </p:spPr>
        <p:txBody>
          <a:bodyPr wrap="square" rtlCol="0">
            <a:spAutoFit/>
          </a:bodyPr>
          <a:lstStyle/>
          <a:p>
            <a:r>
              <a:rPr lang="en-GB" dirty="0"/>
              <a:t>Have a bedtime story every night and listen to your child read at home.</a:t>
            </a:r>
          </a:p>
        </p:txBody>
      </p:sp>
      <p:pic>
        <p:nvPicPr>
          <p:cNvPr id="22" name="Picture 21">
            <a:extLst>
              <a:ext uri="{FF2B5EF4-FFF2-40B4-BE49-F238E27FC236}">
                <a16:creationId xmlns:a16="http://schemas.microsoft.com/office/drawing/2014/main" id="{E3EC7FF2-EC23-D998-A31B-F6ED3ADC4038}"/>
              </a:ext>
            </a:extLst>
          </p:cNvPr>
          <p:cNvPicPr>
            <a:picLocks noChangeAspect="1"/>
          </p:cNvPicPr>
          <p:nvPr/>
        </p:nvPicPr>
        <p:blipFill>
          <a:blip r:embed="rId4"/>
          <a:stretch>
            <a:fillRect/>
          </a:stretch>
        </p:blipFill>
        <p:spPr>
          <a:xfrm>
            <a:off x="152400" y="3781728"/>
            <a:ext cx="2003828" cy="1227151"/>
          </a:xfrm>
          <a:prstGeom prst="rect">
            <a:avLst/>
          </a:prstGeom>
        </p:spPr>
      </p:pic>
      <p:pic>
        <p:nvPicPr>
          <p:cNvPr id="24" name="Picture 23">
            <a:extLst>
              <a:ext uri="{FF2B5EF4-FFF2-40B4-BE49-F238E27FC236}">
                <a16:creationId xmlns:a16="http://schemas.microsoft.com/office/drawing/2014/main" id="{0AE32443-0311-0C67-0D67-0EDA01D792F6}"/>
              </a:ext>
            </a:extLst>
          </p:cNvPr>
          <p:cNvPicPr>
            <a:picLocks noChangeAspect="1"/>
          </p:cNvPicPr>
          <p:nvPr/>
        </p:nvPicPr>
        <p:blipFill>
          <a:blip r:embed="rId5"/>
          <a:stretch>
            <a:fillRect/>
          </a:stretch>
        </p:blipFill>
        <p:spPr>
          <a:xfrm>
            <a:off x="5493306" y="1528034"/>
            <a:ext cx="2048161" cy="1343212"/>
          </a:xfrm>
          <a:prstGeom prst="rect">
            <a:avLst/>
          </a:prstGeom>
        </p:spPr>
      </p:pic>
      <p:sp>
        <p:nvSpPr>
          <p:cNvPr id="25" name="TextBox 24">
            <a:extLst>
              <a:ext uri="{FF2B5EF4-FFF2-40B4-BE49-F238E27FC236}">
                <a16:creationId xmlns:a16="http://schemas.microsoft.com/office/drawing/2014/main" id="{48E26CD1-B117-A9A4-6485-483B8330E23E}"/>
              </a:ext>
            </a:extLst>
          </p:cNvPr>
          <p:cNvSpPr txBox="1"/>
          <p:nvPr/>
        </p:nvSpPr>
        <p:spPr>
          <a:xfrm>
            <a:off x="5232400" y="2876479"/>
            <a:ext cx="3728720" cy="646331"/>
          </a:xfrm>
          <a:prstGeom prst="rect">
            <a:avLst/>
          </a:prstGeom>
          <a:noFill/>
        </p:spPr>
        <p:txBody>
          <a:bodyPr wrap="square" rtlCol="0">
            <a:spAutoFit/>
          </a:bodyPr>
          <a:lstStyle/>
          <a:p>
            <a:r>
              <a:rPr lang="en-GB" dirty="0"/>
              <a:t>Physical activities to develop gross and fine motor movements</a:t>
            </a:r>
          </a:p>
        </p:txBody>
      </p:sp>
      <p:pic>
        <p:nvPicPr>
          <p:cNvPr id="27" name="Picture 26">
            <a:extLst>
              <a:ext uri="{FF2B5EF4-FFF2-40B4-BE49-F238E27FC236}">
                <a16:creationId xmlns:a16="http://schemas.microsoft.com/office/drawing/2014/main" id="{1DE5FB68-DF54-993E-FD53-23A2357456F3}"/>
              </a:ext>
            </a:extLst>
          </p:cNvPr>
          <p:cNvPicPr>
            <a:picLocks noChangeAspect="1"/>
          </p:cNvPicPr>
          <p:nvPr/>
        </p:nvPicPr>
        <p:blipFill>
          <a:blip r:embed="rId6"/>
          <a:stretch>
            <a:fillRect/>
          </a:stretch>
        </p:blipFill>
        <p:spPr>
          <a:xfrm>
            <a:off x="3140431" y="3552374"/>
            <a:ext cx="2183409" cy="1507592"/>
          </a:xfrm>
          <a:prstGeom prst="rect">
            <a:avLst/>
          </a:prstGeom>
        </p:spPr>
      </p:pic>
      <p:sp>
        <p:nvSpPr>
          <p:cNvPr id="28" name="TextBox 27">
            <a:extLst>
              <a:ext uri="{FF2B5EF4-FFF2-40B4-BE49-F238E27FC236}">
                <a16:creationId xmlns:a16="http://schemas.microsoft.com/office/drawing/2014/main" id="{5B393F66-AA29-CCFF-CBE3-F8471E1C0E15}"/>
              </a:ext>
            </a:extLst>
          </p:cNvPr>
          <p:cNvSpPr txBox="1"/>
          <p:nvPr/>
        </p:nvSpPr>
        <p:spPr>
          <a:xfrm>
            <a:off x="5479693" y="3656639"/>
            <a:ext cx="3234134" cy="1477328"/>
          </a:xfrm>
          <a:prstGeom prst="rect">
            <a:avLst/>
          </a:prstGeom>
          <a:noFill/>
        </p:spPr>
        <p:txBody>
          <a:bodyPr wrap="square" rtlCol="0">
            <a:spAutoFit/>
          </a:bodyPr>
          <a:lstStyle/>
          <a:p>
            <a:r>
              <a:rPr lang="en-GB" dirty="0"/>
              <a:t>When you are out and about draw attention to shapes and numbers in shops or in the street. Sing number rhymes together</a:t>
            </a:r>
          </a:p>
        </p:txBody>
      </p:sp>
      <p:pic>
        <p:nvPicPr>
          <p:cNvPr id="30" name="Picture 29">
            <a:extLst>
              <a:ext uri="{FF2B5EF4-FFF2-40B4-BE49-F238E27FC236}">
                <a16:creationId xmlns:a16="http://schemas.microsoft.com/office/drawing/2014/main" id="{893F48D3-05AB-B2E7-9BB0-EDED3F70B6B1}"/>
              </a:ext>
            </a:extLst>
          </p:cNvPr>
          <p:cNvPicPr>
            <a:picLocks noChangeAspect="1"/>
          </p:cNvPicPr>
          <p:nvPr/>
        </p:nvPicPr>
        <p:blipFill>
          <a:blip r:embed="rId7"/>
          <a:stretch>
            <a:fillRect/>
          </a:stretch>
        </p:blipFill>
        <p:spPr>
          <a:xfrm>
            <a:off x="5136090" y="5329966"/>
            <a:ext cx="1833670" cy="1355321"/>
          </a:xfrm>
          <a:prstGeom prst="rect">
            <a:avLst/>
          </a:prstGeom>
        </p:spPr>
      </p:pic>
      <p:sp>
        <p:nvSpPr>
          <p:cNvPr id="31" name="TextBox 30">
            <a:extLst>
              <a:ext uri="{FF2B5EF4-FFF2-40B4-BE49-F238E27FC236}">
                <a16:creationId xmlns:a16="http://schemas.microsoft.com/office/drawing/2014/main" id="{B0D7096C-4D55-A007-87EA-228D651B3BB7}"/>
              </a:ext>
            </a:extLst>
          </p:cNvPr>
          <p:cNvSpPr txBox="1"/>
          <p:nvPr/>
        </p:nvSpPr>
        <p:spPr>
          <a:xfrm>
            <a:off x="1452880" y="5765424"/>
            <a:ext cx="3779520" cy="369332"/>
          </a:xfrm>
          <a:prstGeom prst="rect">
            <a:avLst/>
          </a:prstGeom>
          <a:noFill/>
        </p:spPr>
        <p:txBody>
          <a:bodyPr wrap="square" rtlCol="0">
            <a:spAutoFit/>
          </a:bodyPr>
          <a:lstStyle/>
          <a:p>
            <a:r>
              <a:rPr lang="en-GB" dirty="0"/>
              <a:t>Encourage independence at home</a:t>
            </a:r>
          </a:p>
        </p:txBody>
      </p:sp>
    </p:spTree>
    <p:extLst>
      <p:ext uri="{BB962C8B-B14F-4D97-AF65-F5344CB8AC3E}">
        <p14:creationId xmlns:p14="http://schemas.microsoft.com/office/powerpoint/2010/main" val="3860568734"/>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85BA9-8103-47B0-A041-EF4658BA4244}"/>
              </a:ext>
            </a:extLst>
          </p:cNvPr>
          <p:cNvSpPr>
            <a:spLocks noGrp="1"/>
          </p:cNvSpPr>
          <p:nvPr>
            <p:ph type="title"/>
          </p:nvPr>
        </p:nvSpPr>
        <p:spPr/>
        <p:txBody>
          <a:bodyPr>
            <a:normAutofit/>
          </a:bodyPr>
          <a:lstStyle/>
          <a:p>
            <a:r>
              <a:rPr lang="en-GB" dirty="0"/>
              <a:t>We support learning at home in a variety of ways</a:t>
            </a:r>
            <a:endParaRPr lang="en-US" dirty="0"/>
          </a:p>
        </p:txBody>
      </p:sp>
      <p:sp>
        <p:nvSpPr>
          <p:cNvPr id="3" name="Content Placeholder 2">
            <a:extLst>
              <a:ext uri="{FF2B5EF4-FFF2-40B4-BE49-F238E27FC236}">
                <a16:creationId xmlns:a16="http://schemas.microsoft.com/office/drawing/2014/main" id="{ADCDAC29-EF7E-4D79-A8B6-DFA7C59CBB48}"/>
              </a:ext>
            </a:extLst>
          </p:cNvPr>
          <p:cNvSpPr>
            <a:spLocks noGrp="1"/>
          </p:cNvSpPr>
          <p:nvPr>
            <p:ph idx="4294967295"/>
          </p:nvPr>
        </p:nvSpPr>
        <p:spPr>
          <a:xfrm>
            <a:off x="747252" y="1600200"/>
            <a:ext cx="7718322" cy="4413738"/>
          </a:xfrm>
        </p:spPr>
        <p:txBody>
          <a:bodyPr>
            <a:normAutofit/>
          </a:bodyPr>
          <a:lstStyle/>
          <a:p>
            <a:pPr marL="0" indent="0">
              <a:buClr>
                <a:srgbClr val="17428B"/>
              </a:buClr>
              <a:buNone/>
            </a:pPr>
            <a:r>
              <a:rPr lang="en-GB" sz="2000" b="1" dirty="0"/>
              <a:t>Look out for:</a:t>
            </a:r>
          </a:p>
          <a:p>
            <a:pPr>
              <a:buClr>
                <a:srgbClr val="510C76"/>
              </a:buClr>
            </a:pPr>
            <a:r>
              <a:rPr lang="en-US" sz="2000" dirty="0">
                <a:latin typeface="Arial"/>
                <a:cs typeface="Arial"/>
              </a:rPr>
              <a:t>Learning Review meetings ( parents' evenings)</a:t>
            </a:r>
          </a:p>
          <a:p>
            <a:pPr>
              <a:buClr>
                <a:srgbClr val="510C76"/>
              </a:buClr>
            </a:pPr>
            <a:r>
              <a:rPr lang="en-US" sz="2000" dirty="0">
                <a:latin typeface="Arial"/>
                <a:cs typeface="Arial"/>
              </a:rPr>
              <a:t>Parent/carer workshops </a:t>
            </a:r>
          </a:p>
          <a:p>
            <a:pPr>
              <a:buClr>
                <a:srgbClr val="510C76"/>
              </a:buClr>
            </a:pPr>
            <a:r>
              <a:rPr lang="en-US" sz="2000" dirty="0">
                <a:latin typeface="Arial"/>
                <a:cs typeface="Arial"/>
              </a:rPr>
              <a:t>Information and tips in newsletters, on social media and the school website</a:t>
            </a:r>
          </a:p>
          <a:p>
            <a:pPr>
              <a:buClr>
                <a:srgbClr val="510C76"/>
              </a:buClr>
            </a:pPr>
            <a:r>
              <a:rPr lang="en-US" sz="2000" dirty="0">
                <a:latin typeface="Arial"/>
                <a:cs typeface="Arial"/>
              </a:rPr>
              <a:t>Home/school learning packs</a:t>
            </a:r>
          </a:p>
          <a:p>
            <a:pPr>
              <a:buClr>
                <a:srgbClr val="510C76"/>
              </a:buClr>
            </a:pPr>
            <a:r>
              <a:rPr lang="en-US" sz="2000" dirty="0">
                <a:latin typeface="Arial"/>
                <a:cs typeface="Arial"/>
              </a:rPr>
              <a:t>Open door policy</a:t>
            </a:r>
          </a:p>
          <a:p>
            <a:pPr>
              <a:buClr>
                <a:srgbClr val="510C76"/>
              </a:buClr>
            </a:pPr>
            <a:r>
              <a:rPr lang="en-US" sz="2000" dirty="0">
                <a:latin typeface="Arial"/>
                <a:cs typeface="Arial"/>
              </a:rPr>
              <a:t>Reading books -  read to your child everyday and record in reading record</a:t>
            </a:r>
          </a:p>
          <a:p>
            <a:pPr>
              <a:buClr>
                <a:srgbClr val="510C76"/>
              </a:buClr>
            </a:pPr>
            <a:r>
              <a:rPr lang="en-US" sz="2000" dirty="0">
                <a:latin typeface="Arial"/>
                <a:cs typeface="Arial"/>
              </a:rPr>
              <a:t>Library trolley – take a book home at the end of the day</a:t>
            </a:r>
          </a:p>
          <a:p>
            <a:pPr>
              <a:buClr>
                <a:srgbClr val="510C76"/>
              </a:buClr>
            </a:pPr>
            <a:r>
              <a:rPr lang="en-US" sz="2000" dirty="0">
                <a:latin typeface="Arial"/>
                <a:cs typeface="Arial"/>
              </a:rPr>
              <a:t>Stay and Play sessions</a:t>
            </a:r>
          </a:p>
          <a:p>
            <a:pPr>
              <a:buClr>
                <a:srgbClr val="510C76"/>
              </a:buClr>
            </a:pPr>
            <a:r>
              <a:rPr lang="en-US" sz="2000" dirty="0">
                <a:latin typeface="Arial"/>
                <a:cs typeface="Arial"/>
              </a:rPr>
              <a:t>ClassDojo – home learning achievements</a:t>
            </a:r>
          </a:p>
        </p:txBody>
      </p:sp>
    </p:spTree>
    <p:extLst>
      <p:ext uri="{BB962C8B-B14F-4D97-AF65-F5344CB8AC3E}">
        <p14:creationId xmlns:p14="http://schemas.microsoft.com/office/powerpoint/2010/main" val="257060529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9001C-9D2D-F459-DDDA-323A0AC84A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FEB91A-8A69-D4C9-364D-044317095F7D}"/>
              </a:ext>
            </a:extLst>
          </p:cNvPr>
          <p:cNvSpPr>
            <a:spLocks noGrp="1"/>
          </p:cNvSpPr>
          <p:nvPr>
            <p:ph type="title"/>
          </p:nvPr>
        </p:nvSpPr>
        <p:spPr/>
        <p:txBody>
          <a:bodyPr>
            <a:normAutofit/>
          </a:bodyPr>
          <a:lstStyle/>
          <a:p>
            <a:r>
              <a:rPr lang="en-GB" dirty="0"/>
              <a:t>Observation and assessments</a:t>
            </a:r>
            <a:endParaRPr lang="en-US" dirty="0"/>
          </a:p>
        </p:txBody>
      </p:sp>
      <p:sp>
        <p:nvSpPr>
          <p:cNvPr id="3" name="Content Placeholder 2">
            <a:extLst>
              <a:ext uri="{FF2B5EF4-FFF2-40B4-BE49-F238E27FC236}">
                <a16:creationId xmlns:a16="http://schemas.microsoft.com/office/drawing/2014/main" id="{758680C7-ADBC-DF81-6899-003DD80D817E}"/>
              </a:ext>
            </a:extLst>
          </p:cNvPr>
          <p:cNvSpPr>
            <a:spLocks noGrp="1"/>
          </p:cNvSpPr>
          <p:nvPr>
            <p:ph idx="4294967295"/>
          </p:nvPr>
        </p:nvSpPr>
        <p:spPr>
          <a:xfrm rot="10800000">
            <a:off x="7916252" y="5489840"/>
            <a:ext cx="549322" cy="45719"/>
          </a:xfrm>
        </p:spPr>
        <p:txBody>
          <a:bodyPr>
            <a:normAutofit fontScale="25000" lnSpcReduction="20000"/>
          </a:bodyPr>
          <a:lstStyle/>
          <a:p>
            <a:pPr marL="0" indent="0">
              <a:buClr>
                <a:srgbClr val="17428B"/>
              </a:buClr>
              <a:buNone/>
            </a:pPr>
            <a:endParaRPr lang="en-US" sz="2000" dirty="0">
              <a:latin typeface="Arial"/>
              <a:cs typeface="Arial"/>
            </a:endParaRPr>
          </a:p>
        </p:txBody>
      </p:sp>
      <p:sp>
        <p:nvSpPr>
          <p:cNvPr id="6" name="Rectangle 5">
            <a:extLst>
              <a:ext uri="{FF2B5EF4-FFF2-40B4-BE49-F238E27FC236}">
                <a16:creationId xmlns:a16="http://schemas.microsoft.com/office/drawing/2014/main" id="{B6E559E4-C108-7C72-6F87-F8D6CDD21E57}"/>
              </a:ext>
            </a:extLst>
          </p:cNvPr>
          <p:cNvSpPr>
            <a:spLocks noChangeArrowheads="1"/>
          </p:cNvSpPr>
          <p:nvPr/>
        </p:nvSpPr>
        <p:spPr bwMode="auto">
          <a:xfrm rot="10800000">
            <a:off x="8493208" y="411478"/>
            <a:ext cx="65078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pic>
        <p:nvPicPr>
          <p:cNvPr id="4100" name="Picture 2" descr="ClassDojo Launches &quot;Toolkit&quot; to Help ...">
            <a:extLst>
              <a:ext uri="{FF2B5EF4-FFF2-40B4-BE49-F238E27FC236}">
                <a16:creationId xmlns:a16="http://schemas.microsoft.com/office/drawing/2014/main" id="{290B6320-22D3-E191-0F4B-857EBC7EB51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6276798" y="2181542"/>
            <a:ext cx="201790" cy="4571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FF275972-E1BD-2B57-ED6E-4F542C29F6DF}"/>
              </a:ext>
            </a:extLst>
          </p:cNvPr>
          <p:cNvSpPr>
            <a:spLocks noChangeArrowheads="1"/>
          </p:cNvSpPr>
          <p:nvPr/>
        </p:nvSpPr>
        <p:spPr bwMode="auto">
          <a:xfrm rot="10800000" flipV="1">
            <a:off x="0" y="1458404"/>
            <a:ext cx="8757138"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en-US" dirty="0"/>
              <a:t>Observation is simply </a:t>
            </a:r>
            <a:r>
              <a:rPr lang="en-US" i="1" dirty="0"/>
              <a:t>watching and listening carefully</a:t>
            </a:r>
            <a:r>
              <a:rPr lang="en-US" dirty="0"/>
              <a:t> to </a:t>
            </a:r>
          </a:p>
          <a:p>
            <a:pPr lvl="0" algn="just" eaLnBrk="0" fontAlgn="base" hangingPunct="0">
              <a:spcBef>
                <a:spcPct val="0"/>
              </a:spcBef>
              <a:spcAft>
                <a:spcPct val="0"/>
              </a:spcAft>
            </a:pPr>
            <a:r>
              <a:rPr lang="en-US" dirty="0"/>
              <a:t>see how children play, learn, and grow</a:t>
            </a:r>
          </a:p>
          <a:p>
            <a:r>
              <a:rPr lang="en-US" sz="2000" b="1" dirty="0"/>
              <a:t>It tells us:</a:t>
            </a:r>
          </a:p>
          <a:p>
            <a:r>
              <a:rPr lang="en-US" sz="2000" dirty="0"/>
              <a:t>What your child enjoys </a:t>
            </a:r>
          </a:p>
          <a:p>
            <a:r>
              <a:rPr lang="en-US" sz="2000" dirty="0"/>
              <a:t>What your child can do </a:t>
            </a:r>
          </a:p>
          <a:p>
            <a:r>
              <a:rPr lang="en-US" sz="2000" dirty="0"/>
              <a:t>What your child is learning next </a:t>
            </a:r>
          </a:p>
          <a:p>
            <a:r>
              <a:rPr lang="en-US" sz="2000" b="1" dirty="0"/>
              <a:t>                                                                        What it means for your child:</a:t>
            </a:r>
          </a:p>
          <a:p>
            <a:r>
              <a:rPr lang="en-US" sz="2000" b="1" dirty="0"/>
              <a:t>It helps us to:</a:t>
            </a:r>
          </a:p>
          <a:p>
            <a:pPr lvl="0" algn="just" eaLnBrk="0" fontAlgn="base" hangingPunct="0">
              <a:spcBef>
                <a:spcPct val="0"/>
              </a:spcBef>
              <a:spcAft>
                <a:spcPct val="0"/>
              </a:spcAft>
            </a:pPr>
            <a:endParaRPr kumimoji="0" lang="en-GB" altLang="en-US" sz="2000" b="0" i="0" u="none" strike="noStrike" cap="none" normalizeH="0" baseline="0" dirty="0">
              <a:ln>
                <a:noFill/>
              </a:ln>
              <a:solidFill>
                <a:schemeClr val="tx1"/>
              </a:solidFill>
              <a:effectLst/>
            </a:endParaRPr>
          </a:p>
        </p:txBody>
      </p:sp>
      <p:sp>
        <p:nvSpPr>
          <p:cNvPr id="9" name="Rectangle 8">
            <a:extLst>
              <a:ext uri="{FF2B5EF4-FFF2-40B4-BE49-F238E27FC236}">
                <a16:creationId xmlns:a16="http://schemas.microsoft.com/office/drawing/2014/main" id="{38EDA2B8-4A7A-53F0-88FB-1A323BF34110}"/>
              </a:ext>
            </a:extLst>
          </p:cNvPr>
          <p:cNvSpPr>
            <a:spLocks noChangeArrowheads="1"/>
          </p:cNvSpPr>
          <p:nvPr/>
        </p:nvSpPr>
        <p:spPr bwMode="auto">
          <a:xfrm>
            <a:off x="59091" y="3889809"/>
            <a:ext cx="4026877"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i="0" u="none" strike="noStrike" cap="none" normalizeH="0" baseline="0" dirty="0">
                <a:ln>
                  <a:noFill/>
                </a:ln>
                <a:solidFill>
                  <a:schemeClr val="tx1"/>
                </a:solidFill>
                <a:effectLst/>
                <a:latin typeface="Arial" panose="020B0604020202020204" pitchFamily="34" charset="0"/>
              </a:rPr>
              <a:t>Planning activities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i="0" u="none" strike="noStrike" cap="none" normalizeH="0" baseline="0" dirty="0">
                <a:ln>
                  <a:noFill/>
                </a:ln>
                <a:solidFill>
                  <a:schemeClr val="tx1"/>
                </a:solidFill>
                <a:effectLst/>
                <a:latin typeface="Arial" panose="020B0604020202020204" pitchFamily="34" charset="0"/>
              </a:rPr>
              <a:t>Creating the right environment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i="0" u="none" strike="noStrike" cap="none" normalizeH="0" baseline="0" dirty="0">
                <a:ln>
                  <a:noFill/>
                </a:ln>
                <a:solidFill>
                  <a:schemeClr val="tx1"/>
                </a:solidFill>
                <a:effectLst/>
                <a:latin typeface="Arial" panose="020B0604020202020204" pitchFamily="34" charset="0"/>
              </a:rPr>
              <a:t>Knowing when to step in and support/extend</a:t>
            </a:r>
          </a:p>
          <a:p>
            <a:pPr marL="0" marR="0" lvl="0" indent="0" algn="l" defTabSz="914400" rtl="0" eaLnBrk="0" fontAlgn="base" latinLnBrk="0" hangingPunct="0">
              <a:lnSpc>
                <a:spcPct val="100000"/>
              </a:lnSpc>
              <a:spcBef>
                <a:spcPct val="0"/>
              </a:spcBef>
              <a:spcAft>
                <a:spcPct val="0"/>
              </a:spcAft>
              <a:buClrTx/>
              <a:buSzTx/>
              <a:tabLst/>
            </a:pPr>
            <a:endParaRPr lang="en-US" altLang="en-US" sz="2000" b="1" dirty="0">
              <a:latin typeface="Arial" panose="020B0604020202020204" pitchFamily="34" charset="0"/>
            </a:endParaRPr>
          </a:p>
        </p:txBody>
      </p:sp>
      <p:sp>
        <p:nvSpPr>
          <p:cNvPr id="10" name="Rectangle 9">
            <a:extLst>
              <a:ext uri="{FF2B5EF4-FFF2-40B4-BE49-F238E27FC236}">
                <a16:creationId xmlns:a16="http://schemas.microsoft.com/office/drawing/2014/main" id="{F18A1777-6CD1-5D0A-CCDC-D205E204D5EB}"/>
              </a:ext>
            </a:extLst>
          </p:cNvPr>
          <p:cNvSpPr>
            <a:spLocks noChangeArrowheads="1"/>
          </p:cNvSpPr>
          <p:nvPr/>
        </p:nvSpPr>
        <p:spPr bwMode="auto">
          <a:xfrm rot="10800000" flipV="1">
            <a:off x="4994027" y="3597437"/>
            <a:ext cx="4308231"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Offer the right level of challenge (not too easy, not too hard).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Encourage independence and confidence.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Support important life skills like problem-solving, sharing, and communication.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Celebrate achievements and share progress with you.</a:t>
            </a:r>
          </a:p>
        </p:txBody>
      </p:sp>
      <p:sp>
        <p:nvSpPr>
          <p:cNvPr id="11" name="TextBox 10">
            <a:extLst>
              <a:ext uri="{FF2B5EF4-FFF2-40B4-BE49-F238E27FC236}">
                <a16:creationId xmlns:a16="http://schemas.microsoft.com/office/drawing/2014/main" id="{F42E2F32-451C-FB96-0150-4F3021FA049E}"/>
              </a:ext>
            </a:extLst>
          </p:cNvPr>
          <p:cNvSpPr txBox="1"/>
          <p:nvPr/>
        </p:nvSpPr>
        <p:spPr>
          <a:xfrm>
            <a:off x="5398554" y="1922773"/>
            <a:ext cx="3499179" cy="646331"/>
          </a:xfrm>
          <a:prstGeom prst="rect">
            <a:avLst/>
          </a:prstGeom>
          <a:noFill/>
        </p:spPr>
        <p:txBody>
          <a:bodyPr wrap="square" rtlCol="0">
            <a:spAutoFit/>
          </a:bodyPr>
          <a:lstStyle/>
          <a:p>
            <a:r>
              <a:rPr lang="en-US" dirty="0"/>
              <a:t>Wow moments are shared with parents via ClassDojo </a:t>
            </a:r>
            <a:endParaRPr lang="en-GB" dirty="0"/>
          </a:p>
        </p:txBody>
      </p:sp>
    </p:spTree>
    <p:extLst>
      <p:ext uri="{BB962C8B-B14F-4D97-AF65-F5344CB8AC3E}">
        <p14:creationId xmlns:p14="http://schemas.microsoft.com/office/powerpoint/2010/main" val="3690800552"/>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4D64F2-8DB0-3A89-ECE6-A17BA8715AE6}"/>
              </a:ext>
            </a:extLst>
          </p:cNvPr>
          <p:cNvSpPr txBox="1"/>
          <p:nvPr/>
        </p:nvSpPr>
        <p:spPr>
          <a:xfrm>
            <a:off x="136182" y="1306640"/>
            <a:ext cx="8855418" cy="4401205"/>
          </a:xfrm>
          <a:prstGeom prst="rect">
            <a:avLst/>
          </a:prstGeom>
          <a:noFill/>
        </p:spPr>
        <p:txBody>
          <a:bodyPr wrap="square" rtlCol="0">
            <a:spAutoFit/>
          </a:bodyPr>
          <a:lstStyle/>
          <a:p>
            <a:r>
              <a:rPr lang="en-US" sz="2000" dirty="0"/>
              <a:t>Is a statutory assessment of a child's development at the end of the academic year. There are 17 early learning goals your child will be assessed against.</a:t>
            </a:r>
            <a:r>
              <a:rPr lang="en-GB" sz="2000" dirty="0"/>
              <a:t> For each goal, a child is marked as either "expected" or "emerging" (not yet reaching the expected level)</a:t>
            </a:r>
          </a:p>
          <a:p>
            <a:endParaRPr lang="en-GB" sz="2000" dirty="0"/>
          </a:p>
          <a:p>
            <a:endParaRPr lang="en-GB" sz="2000" dirty="0"/>
          </a:p>
          <a:p>
            <a:endParaRPr lang="en-GB" sz="2000" dirty="0"/>
          </a:p>
          <a:p>
            <a:r>
              <a:rPr lang="en-GB" sz="2000" dirty="0"/>
              <a:t>Good Level of Development</a:t>
            </a:r>
            <a:r>
              <a:rPr lang="en-US" sz="2000" dirty="0"/>
              <a:t>:</a:t>
            </a:r>
          </a:p>
          <a:p>
            <a:endParaRPr lang="en-US" sz="2000" dirty="0"/>
          </a:p>
          <a:p>
            <a:r>
              <a:rPr lang="en-US" sz="2000" dirty="0"/>
              <a:t>A child reaches GLD if they are expected in the following areas:</a:t>
            </a:r>
          </a:p>
          <a:p>
            <a:r>
              <a:rPr lang="en-GB" sz="2000" dirty="0"/>
              <a:t>Communication and language; personal, social and emotional development; physical development; literacy; and mathematics. </a:t>
            </a:r>
          </a:p>
          <a:p>
            <a:r>
              <a:rPr lang="en-GB" sz="2000" dirty="0"/>
              <a:t>It acts as an overall indicator that a child is ready for the National Curriculum in Year 1.</a:t>
            </a:r>
          </a:p>
        </p:txBody>
      </p:sp>
      <p:sp>
        <p:nvSpPr>
          <p:cNvPr id="3" name="TextBox 2">
            <a:extLst>
              <a:ext uri="{FF2B5EF4-FFF2-40B4-BE49-F238E27FC236}">
                <a16:creationId xmlns:a16="http://schemas.microsoft.com/office/drawing/2014/main" id="{29E738D3-46EA-9D04-EAFB-C21FDEE38B9F}"/>
              </a:ext>
            </a:extLst>
          </p:cNvPr>
          <p:cNvSpPr txBox="1"/>
          <p:nvPr/>
        </p:nvSpPr>
        <p:spPr>
          <a:xfrm>
            <a:off x="1899138" y="580291"/>
            <a:ext cx="4466492" cy="584775"/>
          </a:xfrm>
          <a:prstGeom prst="rect">
            <a:avLst/>
          </a:prstGeom>
          <a:noFill/>
        </p:spPr>
        <p:txBody>
          <a:bodyPr wrap="square" rtlCol="0">
            <a:spAutoFit/>
          </a:bodyPr>
          <a:lstStyle/>
          <a:p>
            <a:pPr algn="ctr"/>
            <a:r>
              <a:rPr lang="en-US" sz="3200" dirty="0">
                <a:solidFill>
                  <a:schemeClr val="bg1"/>
                </a:solidFill>
              </a:rPr>
              <a:t>Early Years Profile</a:t>
            </a:r>
            <a:endParaRPr lang="en-GB" sz="3200" dirty="0">
              <a:solidFill>
                <a:schemeClr val="bg1"/>
              </a:solidFill>
            </a:endParaRPr>
          </a:p>
        </p:txBody>
      </p:sp>
    </p:spTree>
    <p:extLst>
      <p:ext uri="{BB962C8B-B14F-4D97-AF65-F5344CB8AC3E}">
        <p14:creationId xmlns:p14="http://schemas.microsoft.com/office/powerpoint/2010/main" val="1770935064"/>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CB0F2-99BD-44CE-8EA4-DF92C3452DB0}"/>
              </a:ext>
            </a:extLst>
          </p:cNvPr>
          <p:cNvSpPr>
            <a:spLocks noGrp="1"/>
          </p:cNvSpPr>
          <p:nvPr>
            <p:ph type="title"/>
          </p:nvPr>
        </p:nvSpPr>
        <p:spPr/>
        <p:txBody>
          <a:bodyPr>
            <a:normAutofit/>
          </a:bodyPr>
          <a:lstStyle/>
          <a:p>
            <a:r>
              <a:rPr lang="en-US" dirty="0">
                <a:latin typeface="Arial"/>
                <a:cs typeface="Arial"/>
              </a:rPr>
              <a:t>Supporting individual needs</a:t>
            </a:r>
            <a:endParaRPr lang="en-US" dirty="0"/>
          </a:p>
        </p:txBody>
      </p:sp>
      <p:sp>
        <p:nvSpPr>
          <p:cNvPr id="7" name="TextBox 6">
            <a:extLst>
              <a:ext uri="{FF2B5EF4-FFF2-40B4-BE49-F238E27FC236}">
                <a16:creationId xmlns:a16="http://schemas.microsoft.com/office/drawing/2014/main" id="{C379D2C2-22B4-4231-A6D3-8FB6721E8A1D}"/>
              </a:ext>
            </a:extLst>
          </p:cNvPr>
          <p:cNvSpPr txBox="1"/>
          <p:nvPr/>
        </p:nvSpPr>
        <p:spPr>
          <a:xfrm>
            <a:off x="2030438" y="4755008"/>
            <a:ext cx="5345722" cy="830997"/>
          </a:xfrm>
          <a:prstGeom prst="rect">
            <a:avLst/>
          </a:prstGeom>
          <a:noFill/>
        </p:spPr>
        <p:txBody>
          <a:bodyPr wrap="square">
            <a:spAutoFit/>
          </a:bodyPr>
          <a:lstStyle/>
          <a:p>
            <a:pPr marL="0" indent="0" algn="ctr">
              <a:buNone/>
            </a:pPr>
            <a:r>
              <a:rPr lang="en-US" sz="2400" dirty="0">
                <a:latin typeface="Arial"/>
                <a:cs typeface="Arial"/>
              </a:rPr>
              <a:t>Our SENCO is</a:t>
            </a:r>
          </a:p>
          <a:p>
            <a:pPr marL="0" indent="0" algn="ctr">
              <a:buNone/>
            </a:pPr>
            <a:r>
              <a:rPr lang="en-US" sz="2400" dirty="0">
                <a:latin typeface="Arial"/>
                <a:cs typeface="Arial"/>
              </a:rPr>
              <a:t>Mrs Klust</a:t>
            </a:r>
          </a:p>
        </p:txBody>
      </p:sp>
      <p:pic>
        <p:nvPicPr>
          <p:cNvPr id="3076" name="Picture 4" descr="Info panel picture">
            <a:extLst>
              <a:ext uri="{FF2B5EF4-FFF2-40B4-BE49-F238E27FC236}">
                <a16:creationId xmlns:a16="http://schemas.microsoft.com/office/drawing/2014/main" id="{0BDF0D75-8A8C-7AD1-DB62-40E9FD1DC2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0890" y="1567243"/>
            <a:ext cx="2842220" cy="2842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797932"/>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46B9A-EEF9-A9F3-5D50-AF92891A9B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0C9AE7-8FC5-96C1-8748-C4A03D02949C}"/>
              </a:ext>
            </a:extLst>
          </p:cNvPr>
          <p:cNvSpPr>
            <a:spLocks noGrp="1"/>
          </p:cNvSpPr>
          <p:nvPr>
            <p:ph type="title"/>
          </p:nvPr>
        </p:nvSpPr>
        <p:spPr>
          <a:xfrm>
            <a:off x="-5170156" y="-1462152"/>
            <a:ext cx="13316143" cy="1469744"/>
          </a:xfrm>
        </p:spPr>
        <p:txBody>
          <a:bodyPr>
            <a:normAutofit/>
          </a:bodyPr>
          <a:lstStyle/>
          <a:p>
            <a:endParaRPr lang="en-US" dirty="0"/>
          </a:p>
        </p:txBody>
      </p:sp>
      <p:pic>
        <p:nvPicPr>
          <p:cNvPr id="4" name="Picture 3" descr="Quotes About Parents Involvement. QuotesGram">
            <a:extLst>
              <a:ext uri="{FF2B5EF4-FFF2-40B4-BE49-F238E27FC236}">
                <a16:creationId xmlns:a16="http://schemas.microsoft.com/office/drawing/2014/main" id="{4221A191-FF59-6016-99E1-14A5C2B53D79}"/>
              </a:ext>
            </a:extLst>
          </p:cNvPr>
          <p:cNvPicPr>
            <a:picLocks noChangeAspect="1"/>
          </p:cNvPicPr>
          <p:nvPr/>
        </p:nvPicPr>
        <p:blipFill>
          <a:blip r:embed="rId3"/>
          <a:stretch>
            <a:fillRect/>
          </a:stretch>
        </p:blipFill>
        <p:spPr>
          <a:xfrm>
            <a:off x="2044374" y="1275080"/>
            <a:ext cx="5055252" cy="4853042"/>
          </a:xfrm>
          <a:prstGeom prst="rect">
            <a:avLst/>
          </a:prstGeom>
        </p:spPr>
      </p:pic>
    </p:spTree>
    <p:extLst>
      <p:ext uri="{BB962C8B-B14F-4D97-AF65-F5344CB8AC3E}">
        <p14:creationId xmlns:p14="http://schemas.microsoft.com/office/powerpoint/2010/main" val="332160966"/>
      </p:ext>
    </p:extLst>
  </p:cSld>
  <p:clrMapOvr>
    <a:masterClrMapping/>
  </p:clrMapOvr>
  <p:transition spd="slow">
    <p:fade/>
  </p:transition>
</p:sld>
</file>

<file path=ppt/theme/theme1.xml><?xml version="1.0" encoding="utf-8"?>
<a:theme xmlns:a="http://schemas.openxmlformats.org/drawingml/2006/main" name="Ready school - Herts for Learning (HfL) ">
  <a:themeElements>
    <a:clrScheme name="HFL Education">
      <a:dk1>
        <a:srgbClr val="000000"/>
      </a:dk1>
      <a:lt1>
        <a:srgbClr val="FFFFFF"/>
      </a:lt1>
      <a:dk2>
        <a:srgbClr val="034E69"/>
      </a:dk2>
      <a:lt2>
        <a:srgbClr val="E4E4E4"/>
      </a:lt2>
      <a:accent1>
        <a:srgbClr val="2F8989"/>
      </a:accent1>
      <a:accent2>
        <a:srgbClr val="0070BD"/>
      </a:accent2>
      <a:accent3>
        <a:srgbClr val="BB6998"/>
      </a:accent3>
      <a:accent4>
        <a:srgbClr val="E4E4E4"/>
      </a:accent4>
      <a:accent5>
        <a:srgbClr val="A6C2B9"/>
      </a:accent5>
      <a:accent6>
        <a:srgbClr val="FAB619"/>
      </a:accent6>
      <a:hlink>
        <a:srgbClr val="024D69"/>
      </a:hlink>
      <a:folHlink>
        <a:srgbClr val="FE717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fL Generic PowerPoint template - Sept 18" id="{420F720F-0E40-48AC-B623-9C213E1F8079}" vid="{B0B3A383-DA8C-4193-99F5-4FC68D6F3A38}"/>
    </a:ext>
  </a:extLst>
</a:theme>
</file>

<file path=ppt/theme/theme2.xml><?xml version="1.0" encoding="utf-8"?>
<a:theme xmlns:a="http://schemas.openxmlformats.org/drawingml/2006/main" name="Ready family - Herts for Learning (HfL)">
  <a:themeElements>
    <a:clrScheme name="HFL Education">
      <a:dk1>
        <a:srgbClr val="000000"/>
      </a:dk1>
      <a:lt1>
        <a:srgbClr val="FFFFFF"/>
      </a:lt1>
      <a:dk2>
        <a:srgbClr val="034E69"/>
      </a:dk2>
      <a:lt2>
        <a:srgbClr val="E4E4E4"/>
      </a:lt2>
      <a:accent1>
        <a:srgbClr val="2F8989"/>
      </a:accent1>
      <a:accent2>
        <a:srgbClr val="0070BD"/>
      </a:accent2>
      <a:accent3>
        <a:srgbClr val="BB6998"/>
      </a:accent3>
      <a:accent4>
        <a:srgbClr val="E4E4E4"/>
      </a:accent4>
      <a:accent5>
        <a:srgbClr val="A6C2B9"/>
      </a:accent5>
      <a:accent6>
        <a:srgbClr val="FAB619"/>
      </a:accent6>
      <a:hlink>
        <a:srgbClr val="024D69"/>
      </a:hlink>
      <a:folHlink>
        <a:srgbClr val="FE717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fL Generic PowerPoint template - Sept 18" id="{420F720F-0E40-48AC-B623-9C213E1F8079}" vid="{B0B3A383-DA8C-4193-99F5-4FC68D6F3A38}"/>
    </a:ext>
  </a:extLst>
</a:theme>
</file>

<file path=ppt/theme/theme3.xml><?xml version="1.0" encoding="utf-8"?>
<a:theme xmlns:a="http://schemas.openxmlformats.org/drawingml/2006/main" name="Ready child - Herts for Learning (HfL)">
  <a:themeElements>
    <a:clrScheme name="HfL Branded">
      <a:dk1>
        <a:sysClr val="windowText" lastClr="000000"/>
      </a:dk1>
      <a:lt1>
        <a:sysClr val="window" lastClr="FFFFFF"/>
      </a:lt1>
      <a:dk2>
        <a:srgbClr val="47C7B0"/>
      </a:dk2>
      <a:lt2>
        <a:srgbClr val="EEECE1"/>
      </a:lt2>
      <a:accent1>
        <a:srgbClr val="47C7B0"/>
      </a:accent1>
      <a:accent2>
        <a:srgbClr val="47C7B0"/>
      </a:accent2>
      <a:accent3>
        <a:srgbClr val="1A2857"/>
      </a:accent3>
      <a:accent4>
        <a:srgbClr val="A94E91"/>
      </a:accent4>
      <a:accent5>
        <a:srgbClr val="74CC3B"/>
      </a:accent5>
      <a:accent6>
        <a:srgbClr val="F05133"/>
      </a:accent6>
      <a:hlink>
        <a:srgbClr val="1A2857"/>
      </a:hlink>
      <a:folHlink>
        <a:srgbClr val="A94E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fL Generic PowerPoint template - Sept 18" id="{420F720F-0E40-48AC-B623-9C213E1F8079}" vid="{B0B3A383-DA8C-4193-99F5-4FC68D6F3A3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7BA114B8426414DB820FFF49203AB03" ma:contentTypeVersion="20" ma:contentTypeDescription="Create a new document." ma:contentTypeScope="" ma:versionID="a602df1f205907ef7672a0bfe5379bc2">
  <xsd:schema xmlns:xsd="http://www.w3.org/2001/XMLSchema" xmlns:xs="http://www.w3.org/2001/XMLSchema" xmlns:p="http://schemas.microsoft.com/office/2006/metadata/properties" xmlns:ns2="0ec9210d-f1b5-43f9-9785-d7c0668a9176" xmlns:ns3="7eaaf1c6-fc29-42de-86c3-a570943226dc" targetNamespace="http://schemas.microsoft.com/office/2006/metadata/properties" ma:root="true" ma:fieldsID="553c0e58f099ca361029167b495b1490" ns2:_="" ns3:_="">
    <xsd:import namespace="0ec9210d-f1b5-43f9-9785-d7c0668a9176"/>
    <xsd:import namespace="7eaaf1c6-fc29-42de-86c3-a570943226d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Week1Plannin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c9210d-f1b5-43f9-9785-d7c0668a91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7744a95-bf31-4a03-b5b0-371472e64ac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Week1Planning" ma:index="27" nillable="true" ma:displayName="Week 1 Planning " ma:format="Dropdown" ma:internalName="Week1Planning">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eaaf1c6-fc29-42de-86c3-a570943226dc"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efc6673-dee2-4ac1-8c8b-17c17da4f3a7}" ma:internalName="TaxCatchAll" ma:showField="CatchAllData" ma:web="7eaaf1c6-fc29-42de-86c3-a570943226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ec9210d-f1b5-43f9-9785-d7c0668a9176">
      <Terms xmlns="http://schemas.microsoft.com/office/infopath/2007/PartnerControls"/>
    </lcf76f155ced4ddcb4097134ff3c332f>
    <TaxCatchAll xmlns="7eaaf1c6-fc29-42de-86c3-a570943226dc" xsi:nil="true"/>
    <Week1Planning xmlns="0ec9210d-f1b5-43f9-9785-d7c0668a9176" xsi:nil="true"/>
  </documentManagement>
</p:properties>
</file>

<file path=customXml/itemProps1.xml><?xml version="1.0" encoding="utf-8"?>
<ds:datastoreItem xmlns:ds="http://schemas.openxmlformats.org/officeDocument/2006/customXml" ds:itemID="{5A7522F8-D748-4E2C-88ED-9F59A7FF6279}">
  <ds:schemaRefs>
    <ds:schemaRef ds:uri="http://schemas.microsoft.com/sharepoint/v3/contenttype/forms"/>
  </ds:schemaRefs>
</ds:datastoreItem>
</file>

<file path=customXml/itemProps2.xml><?xml version="1.0" encoding="utf-8"?>
<ds:datastoreItem xmlns:ds="http://schemas.openxmlformats.org/officeDocument/2006/customXml" ds:itemID="{B2277479-D521-410E-BDBE-5F3B4C6A2A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c9210d-f1b5-43f9-9785-d7c0668a9176"/>
    <ds:schemaRef ds:uri="7eaaf1c6-fc29-42de-86c3-a570943226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B458E96-BC2E-4AEF-B3B7-D3741DD2641F}">
  <ds:schemaRefs>
    <ds:schemaRef ds:uri="8ed90682-c000-4035-8bf6-4b74f953736d"/>
    <ds:schemaRef ds:uri="http://schemas.microsoft.com/office/2006/documentManagement/types"/>
    <ds:schemaRef ds:uri="http://purl.org/dc/terms/"/>
    <ds:schemaRef ds:uri="eaa86ac4-6f89-4dfd-b4aa-4024b52c59b4"/>
    <ds:schemaRef ds:uri="http://purl.org/dc/elements/1.1/"/>
    <ds:schemaRef ds:uri="http://purl.org/dc/dcmitype/"/>
    <ds:schemaRef ds:uri="http://schemas.microsoft.com/office/infopath/2007/PartnerControls"/>
    <ds:schemaRef ds:uri="http://schemas.microsoft.com/office/2006/metadata/properties"/>
    <ds:schemaRef ds:uri="http://schemas.openxmlformats.org/package/2006/metadata/core-properties"/>
    <ds:schemaRef ds:uri="http://www.w3.org/XML/1998/namespace"/>
    <ds:schemaRef ds:uri="0ec9210d-f1b5-43f9-9785-d7c0668a9176"/>
    <ds:schemaRef ds:uri="7eaaf1c6-fc29-42de-86c3-a570943226dc"/>
  </ds:schemaRefs>
</ds:datastoreItem>
</file>

<file path=docProps/app.xml><?xml version="1.0" encoding="utf-8"?>
<Properties xmlns="http://schemas.openxmlformats.org/officeDocument/2006/extended-properties" xmlns:vt="http://schemas.openxmlformats.org/officeDocument/2006/docPropsVTypes">
  <Template>HfL Generic PowerPoint template - Sept 18</Template>
  <TotalTime>4460</TotalTime>
  <Words>3061</Words>
  <Application>Microsoft Office PowerPoint</Application>
  <PresentationFormat>On-screen Show (4:3)</PresentationFormat>
  <Paragraphs>222</Paragraphs>
  <Slides>18</Slides>
  <Notes>16</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18</vt:i4>
      </vt:variant>
    </vt:vector>
  </HeadingPairs>
  <TitlesOfParts>
    <vt:vector size="23" baseType="lpstr">
      <vt:lpstr>Arial</vt:lpstr>
      <vt:lpstr>Calibri</vt:lpstr>
      <vt:lpstr>Ready school - Herts for Learning (HfL) </vt:lpstr>
      <vt:lpstr>Ready family - Herts for Learning (HfL)</vt:lpstr>
      <vt:lpstr>Ready child - Herts for Learning (HfL)</vt:lpstr>
      <vt:lpstr>Reception – Early Years Foundation Stage</vt:lpstr>
      <vt:lpstr>AIMS of the meeting</vt:lpstr>
      <vt:lpstr>PowerPoint Presentation</vt:lpstr>
      <vt:lpstr>What will my child be learning?</vt:lpstr>
      <vt:lpstr>How does my child learn?  Characteristics of effective teaching and learning</vt:lpstr>
      <vt:lpstr>PowerPoint Presentation</vt:lpstr>
      <vt:lpstr>How will my child learn?</vt:lpstr>
      <vt:lpstr>Real experiences – Following the interests of the children</vt:lpstr>
      <vt:lpstr>PE- Every Monday Afternoon</vt:lpstr>
      <vt:lpstr>Phonics</vt:lpstr>
      <vt:lpstr>Phonics – Grapheme chart </vt:lpstr>
      <vt:lpstr>Writing  </vt:lpstr>
      <vt:lpstr>How can I support my child at home?</vt:lpstr>
      <vt:lpstr>We support learning at home in a variety of ways</vt:lpstr>
      <vt:lpstr>Observation and assessments</vt:lpstr>
      <vt:lpstr>PowerPoint Presentation</vt:lpstr>
      <vt:lpstr>Supporting individual needs</vt:lpstr>
      <vt:lpstr>PowerPoint Presentation</vt:lpstr>
    </vt:vector>
  </TitlesOfParts>
  <Company>HfL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Massey</dc:creator>
  <cp:lastModifiedBy>Lisa Murphy</cp:lastModifiedBy>
  <cp:revision>162</cp:revision>
  <dcterms:created xsi:type="dcterms:W3CDTF">2019-07-22T08:40:32Z</dcterms:created>
  <dcterms:modified xsi:type="dcterms:W3CDTF">2026-10-09T11:19:32Z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0x010100B7BA114B8426414DB820FFF49203AB03</vt:lpwstr>
  </property>
  <property fmtid="{D5CDD505-2E9C-101B-9397-08002B2CF9AE}" pid="3" name="Order">
    <vt:r8>22283400</vt:r8>
  </property>
  <property fmtid="{D5CDD505-2E9C-101B-9397-08002B2CF9AE}" pid="4" name="MediaServiceImageTags">
    <vt:lpwstr/>
  </property>
</Properties>
</file>